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304" r:id="rId2"/>
    <p:sldId id="256" r:id="rId3"/>
    <p:sldId id="257" r:id="rId4"/>
    <p:sldId id="258" r:id="rId5"/>
    <p:sldId id="260" r:id="rId6"/>
    <p:sldId id="261" r:id="rId7"/>
    <p:sldId id="262" r:id="rId8"/>
    <p:sldId id="263" r:id="rId9"/>
    <p:sldId id="264"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7" r:id="rId35"/>
    <p:sldId id="298" r:id="rId36"/>
    <p:sldId id="299" r:id="rId37"/>
    <p:sldId id="300" r:id="rId38"/>
    <p:sldId id="301" r:id="rId39"/>
    <p:sldId id="302" r:id="rId40"/>
    <p:sldId id="293" r:id="rId41"/>
    <p:sldId id="294" r:id="rId42"/>
    <p:sldId id="295" r:id="rId43"/>
    <p:sldId id="296" r:id="rId44"/>
    <p:sldId id="303"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pPr/>
              <a:t>5/4/2020</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5/4/2020</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pPr/>
              <a:t>5/4/2020</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5/4/2020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D8BD707-D9CF-40AE-B4C6-C98DA3205C09}" type="datetimeFigureOut">
              <a:rPr lang="en-US" smtClean="0"/>
              <a:pPr/>
              <a:t>5/4/2020</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5/4/2020</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5/4/2020</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5/4/2020</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bismillah"/>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3855" y="0"/>
            <a:ext cx="9157855" cy="682336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26553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7620000" cy="731838"/>
          </a:xfrm>
        </p:spPr>
        <p:txBody>
          <a:bodyPr>
            <a:noAutofit/>
          </a:bodyPr>
          <a:lstStyle/>
          <a:p>
            <a:r>
              <a:rPr lang="en-US" sz="2800" b="1" dirty="0" smtClean="0">
                <a:ea typeface="BatangChe" pitchFamily="49" charset="-127"/>
              </a:rPr>
              <a:t>IDENTIFICATION OF GENES ASSOCIATED WITH DESIRABLE TRAITS</a:t>
            </a:r>
            <a:endParaRPr lang="en-US" sz="2800" b="1" dirty="0">
              <a:ea typeface="BatangChe" pitchFamily="49" charset="-127"/>
            </a:endParaRPr>
          </a:p>
        </p:txBody>
      </p:sp>
      <p:sp>
        <p:nvSpPr>
          <p:cNvPr id="3" name="Content Placeholder 2"/>
          <p:cNvSpPr>
            <a:spLocks noGrp="1"/>
          </p:cNvSpPr>
          <p:nvPr>
            <p:ph sz="quarter" idx="1"/>
          </p:nvPr>
        </p:nvSpPr>
        <p:spPr/>
        <p:txBody>
          <a:bodyPr>
            <a:normAutofit fontScale="92500" lnSpcReduction="10000"/>
          </a:bodyPr>
          <a:lstStyle/>
          <a:p>
            <a:pPr>
              <a:buFont typeface="Wingdings" pitchFamily="2" charset="2"/>
              <a:buChar char="q"/>
            </a:pPr>
            <a:r>
              <a:rPr lang="en-US" u="sng" dirty="0" smtClean="0">
                <a:latin typeface="+mj-lt"/>
                <a:ea typeface="BatangChe" pitchFamily="49" charset="-127"/>
              </a:rPr>
              <a:t>GENETIC MAPPING:</a:t>
            </a:r>
          </a:p>
          <a:p>
            <a:r>
              <a:rPr lang="en-US" sz="2800" dirty="0" smtClean="0">
                <a:latin typeface="+mj-lt"/>
                <a:ea typeface="BatangChe" pitchFamily="49" charset="-127"/>
              </a:rPr>
              <a:t>Describes method used to identify the locus of a gene and distance between genes.</a:t>
            </a:r>
          </a:p>
          <a:p>
            <a:r>
              <a:rPr lang="en-US" sz="2800" dirty="0" smtClean="0">
                <a:latin typeface="+mj-lt"/>
                <a:ea typeface="BatangChe" pitchFamily="49" charset="-127"/>
              </a:rPr>
              <a:t>Essence of mapping is to place a collection of markers to respective position in genome.</a:t>
            </a:r>
          </a:p>
          <a:p>
            <a:r>
              <a:rPr lang="en-US" sz="2800" dirty="0">
                <a:latin typeface="+mj-lt"/>
                <a:ea typeface="BatangChe" pitchFamily="49" charset="-127"/>
              </a:rPr>
              <a:t>Markers are fragment of DNA that is associated with a certain location in </a:t>
            </a:r>
            <a:r>
              <a:rPr lang="en-US" sz="2800" dirty="0" smtClean="0">
                <a:latin typeface="+mj-lt"/>
                <a:ea typeface="BatangChe" pitchFamily="49" charset="-127"/>
              </a:rPr>
              <a:t>genome</a:t>
            </a:r>
          </a:p>
          <a:p>
            <a:r>
              <a:rPr lang="en-US" sz="2800" dirty="0" smtClean="0">
                <a:latin typeface="+mj-lt"/>
                <a:ea typeface="BatangChe" pitchFamily="49" charset="-127"/>
              </a:rPr>
              <a:t>A series of milestones or markers along chromosomes that provide positional information</a:t>
            </a:r>
          </a:p>
          <a:p>
            <a:r>
              <a:rPr lang="en-US" sz="2800" dirty="0" smtClean="0">
                <a:latin typeface="+mj-lt"/>
                <a:ea typeface="BatangChe" pitchFamily="49" charset="-127"/>
              </a:rPr>
              <a:t>Most useful concept when dealing with large genomes of crop plants</a:t>
            </a:r>
          </a:p>
        </p:txBody>
      </p:sp>
    </p:spTree>
    <p:extLst>
      <p:ext uri="{BB962C8B-B14F-4D97-AF65-F5344CB8AC3E}">
        <p14:creationId xmlns:p14="http://schemas.microsoft.com/office/powerpoint/2010/main" xmlns="" val="23731955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BatangChe" pitchFamily="49" charset="-127"/>
                <a:ea typeface="BatangChe" pitchFamily="49" charset="-127"/>
              </a:rPr>
              <a:t>TYPES OF MARKERS OR MILESSTONES</a:t>
            </a:r>
            <a:endParaRPr lang="en-US" sz="3600" b="1" dirty="0">
              <a:latin typeface="BatangChe" pitchFamily="49" charset="-127"/>
              <a:ea typeface="BatangChe" pitchFamily="49" charset="-127"/>
            </a:endParaRPr>
          </a:p>
        </p:txBody>
      </p:sp>
      <p:sp>
        <p:nvSpPr>
          <p:cNvPr id="3" name="Content Placeholder 2"/>
          <p:cNvSpPr>
            <a:spLocks noGrp="1"/>
          </p:cNvSpPr>
          <p:nvPr>
            <p:ph sz="quarter" idx="1"/>
          </p:nvPr>
        </p:nvSpPr>
        <p:spPr/>
        <p:txBody>
          <a:bodyPr>
            <a:normAutofit/>
          </a:bodyPr>
          <a:lstStyle/>
          <a:p>
            <a:endParaRPr lang="en-US" sz="2800" dirty="0">
              <a:latin typeface="BatangChe" pitchFamily="49" charset="-127"/>
              <a:ea typeface="BatangChe" pitchFamily="49" charset="-127"/>
            </a:endParaRPr>
          </a:p>
          <a:p>
            <a:r>
              <a:rPr lang="en-US" sz="2800" dirty="0" smtClean="0">
                <a:latin typeface="+mj-lt"/>
                <a:ea typeface="BatangChe" pitchFamily="49" charset="-127"/>
              </a:rPr>
              <a:t>Markers </a:t>
            </a:r>
            <a:r>
              <a:rPr lang="en-US" sz="2800" dirty="0" err="1" smtClean="0">
                <a:latin typeface="+mj-lt"/>
                <a:ea typeface="BatangChe" pitchFamily="49" charset="-127"/>
              </a:rPr>
              <a:t>aregenerally</a:t>
            </a:r>
            <a:r>
              <a:rPr lang="en-US" sz="2800" dirty="0" smtClean="0">
                <a:latin typeface="+mj-lt"/>
                <a:ea typeface="BatangChe" pitchFamily="49" charset="-127"/>
              </a:rPr>
              <a:t> of two types:</a:t>
            </a:r>
          </a:p>
          <a:p>
            <a:pPr marL="0" indent="0">
              <a:buNone/>
            </a:pPr>
            <a:endParaRPr lang="en-US" sz="2800" dirty="0" smtClean="0">
              <a:latin typeface="+mj-lt"/>
              <a:ea typeface="BatangChe" pitchFamily="49" charset="-127"/>
            </a:endParaRPr>
          </a:p>
          <a:p>
            <a:r>
              <a:rPr lang="en-US" sz="2800" dirty="0" smtClean="0">
                <a:latin typeface="+mj-lt"/>
                <a:ea typeface="BatangChe" pitchFamily="49" charset="-127"/>
              </a:rPr>
              <a:t>Genetic markers</a:t>
            </a:r>
          </a:p>
          <a:p>
            <a:pPr marL="0" indent="0">
              <a:buNone/>
            </a:pPr>
            <a:endParaRPr lang="en-US" sz="2800" dirty="0" smtClean="0">
              <a:latin typeface="+mj-lt"/>
              <a:ea typeface="BatangChe" pitchFamily="49" charset="-127"/>
            </a:endParaRPr>
          </a:p>
          <a:p>
            <a:r>
              <a:rPr lang="en-US" sz="2800" dirty="0">
                <a:latin typeface="+mj-lt"/>
                <a:ea typeface="BatangChe" pitchFamily="49" charset="-127"/>
              </a:rPr>
              <a:t>P</a:t>
            </a:r>
            <a:r>
              <a:rPr lang="en-US" sz="2800" dirty="0" smtClean="0">
                <a:latin typeface="+mj-lt"/>
                <a:ea typeface="BatangChe" pitchFamily="49" charset="-127"/>
              </a:rPr>
              <a:t>hysical markers</a:t>
            </a:r>
          </a:p>
          <a:p>
            <a:pPr marL="0" indent="0">
              <a:buNone/>
            </a:pPr>
            <a:endParaRPr lang="en-US" sz="2800" dirty="0">
              <a:latin typeface="BatangChe" pitchFamily="49" charset="-127"/>
              <a:ea typeface="BatangChe" pitchFamily="49" charset="-127"/>
            </a:endParaRPr>
          </a:p>
        </p:txBody>
      </p:sp>
    </p:spTree>
    <p:extLst>
      <p:ext uri="{BB962C8B-B14F-4D97-AF65-F5344CB8AC3E}">
        <p14:creationId xmlns:p14="http://schemas.microsoft.com/office/powerpoint/2010/main" xmlns="" val="28945366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742950" indent="-742950">
              <a:buFont typeface="+mj-lt"/>
              <a:buAutoNum type="arabicPeriod"/>
            </a:pPr>
            <a:r>
              <a:rPr lang="en-US" sz="3600" b="1" dirty="0" smtClean="0">
                <a:ea typeface="BatangChe" pitchFamily="49" charset="-127"/>
              </a:rPr>
              <a:t>GENETIC MARKERS</a:t>
            </a:r>
            <a:endParaRPr lang="en-US" sz="3600" b="1" dirty="0">
              <a:ea typeface="BatangChe" pitchFamily="49" charset="-127"/>
            </a:endParaRPr>
          </a:p>
        </p:txBody>
      </p:sp>
      <p:sp>
        <p:nvSpPr>
          <p:cNvPr id="3" name="Content Placeholder 2"/>
          <p:cNvSpPr>
            <a:spLocks noGrp="1"/>
          </p:cNvSpPr>
          <p:nvPr>
            <p:ph sz="quarter" idx="1"/>
          </p:nvPr>
        </p:nvSpPr>
        <p:spPr/>
        <p:txBody>
          <a:bodyPr>
            <a:normAutofit/>
          </a:bodyPr>
          <a:lstStyle/>
          <a:p>
            <a:r>
              <a:rPr lang="en-US" sz="2800" dirty="0" smtClean="0">
                <a:latin typeface="+mj-lt"/>
                <a:ea typeface="BatangChe" pitchFamily="49" charset="-127"/>
              </a:rPr>
              <a:t>Identified by specific phenotypes</a:t>
            </a:r>
          </a:p>
          <a:p>
            <a:pPr marL="0" indent="0">
              <a:buNone/>
            </a:pPr>
            <a:endParaRPr lang="en-US" sz="2800" dirty="0" smtClean="0">
              <a:latin typeface="+mj-lt"/>
              <a:ea typeface="BatangChe" pitchFamily="49" charset="-127"/>
            </a:endParaRPr>
          </a:p>
          <a:p>
            <a:r>
              <a:rPr lang="en-US" sz="2800" dirty="0" smtClean="0">
                <a:latin typeface="+mj-lt"/>
                <a:ea typeface="BatangChe" pitchFamily="49" charset="-127"/>
              </a:rPr>
              <a:t>Map location is determined by genetic crossings as used by Morgan in 1949 to map position of eye color and wing shape in drosophila.</a:t>
            </a:r>
          </a:p>
          <a:p>
            <a:pPr marL="0" indent="0">
              <a:buNone/>
            </a:pPr>
            <a:endParaRPr lang="en-US" sz="2800" dirty="0" smtClean="0">
              <a:latin typeface="+mj-lt"/>
              <a:ea typeface="BatangChe" pitchFamily="49" charset="-127"/>
            </a:endParaRPr>
          </a:p>
          <a:p>
            <a:r>
              <a:rPr lang="en-US" sz="2800" dirty="0" smtClean="0">
                <a:latin typeface="+mj-lt"/>
                <a:ea typeface="BatangChe" pitchFamily="49" charset="-127"/>
              </a:rPr>
              <a:t>They are single gene mutations defining two alleles with distinguishable phenotypes</a:t>
            </a:r>
          </a:p>
        </p:txBody>
      </p:sp>
    </p:spTree>
    <p:extLst>
      <p:ext uri="{BB962C8B-B14F-4D97-AF65-F5344CB8AC3E}">
        <p14:creationId xmlns:p14="http://schemas.microsoft.com/office/powerpoint/2010/main" xmlns="" val="6456352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BatangChe" pitchFamily="49" charset="-127"/>
                <a:ea typeface="BatangChe" pitchFamily="49" charset="-127"/>
              </a:rPr>
              <a:t>2.PHYSICAL MARKERS</a:t>
            </a:r>
            <a:r>
              <a:rPr lang="en-US" sz="3600" dirty="0" smtClean="0">
                <a:latin typeface="BatangChe" pitchFamily="49" charset="-127"/>
                <a:ea typeface="BatangChe" pitchFamily="49" charset="-127"/>
              </a:rPr>
              <a:t>:</a:t>
            </a:r>
            <a:endParaRPr lang="en-US" sz="3600" dirty="0">
              <a:latin typeface="BatangChe" pitchFamily="49" charset="-127"/>
              <a:ea typeface="BatangChe" pitchFamily="49" charset="-127"/>
            </a:endParaRPr>
          </a:p>
        </p:txBody>
      </p:sp>
      <p:sp>
        <p:nvSpPr>
          <p:cNvPr id="3" name="Content Placeholder 2"/>
          <p:cNvSpPr>
            <a:spLocks noGrp="1"/>
          </p:cNvSpPr>
          <p:nvPr>
            <p:ph sz="quarter" idx="1"/>
          </p:nvPr>
        </p:nvSpPr>
        <p:spPr/>
        <p:txBody>
          <a:bodyPr>
            <a:normAutofit/>
          </a:bodyPr>
          <a:lstStyle/>
          <a:p>
            <a:r>
              <a:rPr lang="en-US" sz="2800" dirty="0" smtClean="0">
                <a:latin typeface="+mj-lt"/>
                <a:ea typeface="BatangChe" pitchFamily="49" charset="-127"/>
              </a:rPr>
              <a:t>Identified by molecular biological techniques</a:t>
            </a:r>
          </a:p>
          <a:p>
            <a:r>
              <a:rPr lang="en-US" sz="2800" dirty="0" smtClean="0">
                <a:latin typeface="+mj-lt"/>
                <a:ea typeface="BatangChe" pitchFamily="49" charset="-127"/>
              </a:rPr>
              <a:t>These markers can be observed directly rather than via the expression of a phenotype</a:t>
            </a:r>
          </a:p>
          <a:p>
            <a:r>
              <a:rPr lang="en-US" sz="2800" dirty="0" smtClean="0">
                <a:latin typeface="+mj-lt"/>
                <a:ea typeface="BatangChe" pitchFamily="49" charset="-127"/>
              </a:rPr>
              <a:t>Like genetic markers they are polymorphic </a:t>
            </a:r>
          </a:p>
          <a:p>
            <a:r>
              <a:rPr lang="en-US" sz="2800" dirty="0" smtClean="0">
                <a:latin typeface="+mj-lt"/>
                <a:ea typeface="BatangChe" pitchFamily="49" charset="-127"/>
              </a:rPr>
              <a:t>They are dominant are recessive both alleles can be detected equally </a:t>
            </a:r>
            <a:endParaRPr lang="en-US" sz="2800" dirty="0">
              <a:latin typeface="+mj-lt"/>
              <a:ea typeface="BatangChe" pitchFamily="49" charset="-127"/>
            </a:endParaRPr>
          </a:p>
        </p:txBody>
      </p:sp>
    </p:spTree>
    <p:extLst>
      <p:ext uri="{BB962C8B-B14F-4D97-AF65-F5344CB8AC3E}">
        <p14:creationId xmlns:p14="http://schemas.microsoft.com/office/powerpoint/2010/main" xmlns="" val="23615815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44562"/>
          </a:xfrm>
        </p:spPr>
        <p:txBody>
          <a:bodyPr>
            <a:normAutofit/>
          </a:bodyPr>
          <a:lstStyle/>
          <a:p>
            <a:r>
              <a:rPr lang="en-US" sz="3600" b="1" dirty="0" smtClean="0">
                <a:latin typeface="BatangChe" pitchFamily="49" charset="-127"/>
                <a:ea typeface="BatangChe" pitchFamily="49" charset="-127"/>
              </a:rPr>
              <a:t>TYPES OF POLYMORPHISM  </a:t>
            </a:r>
            <a:endParaRPr lang="en-US" sz="3600" b="1" dirty="0">
              <a:latin typeface="BatangChe" pitchFamily="49" charset="-127"/>
              <a:ea typeface="BatangChe" pitchFamily="49" charset="-127"/>
            </a:endParaRPr>
          </a:p>
        </p:txBody>
      </p:sp>
      <p:sp>
        <p:nvSpPr>
          <p:cNvPr id="3" name="Content Placeholder 2"/>
          <p:cNvSpPr>
            <a:spLocks noGrp="1"/>
          </p:cNvSpPr>
          <p:nvPr>
            <p:ph sz="quarter" idx="1"/>
          </p:nvPr>
        </p:nvSpPr>
        <p:spPr>
          <a:xfrm>
            <a:off x="457200" y="1295400"/>
            <a:ext cx="8229600" cy="4953000"/>
          </a:xfrm>
        </p:spPr>
        <p:txBody>
          <a:bodyPr>
            <a:normAutofit/>
          </a:bodyPr>
          <a:lstStyle/>
          <a:p>
            <a:pPr marL="514350" indent="-514350">
              <a:buFont typeface="+mj-lt"/>
              <a:buAutoNum type="arabicPeriod"/>
            </a:pPr>
            <a:r>
              <a:rPr lang="en-US" sz="2800" dirty="0" smtClean="0">
                <a:latin typeface="+mj-lt"/>
                <a:ea typeface="BatangChe" pitchFamily="49" charset="-127"/>
              </a:rPr>
              <a:t>SNPs:single nucleotide polymorphism</a:t>
            </a:r>
          </a:p>
          <a:p>
            <a:pPr marL="0" indent="0">
              <a:buNone/>
            </a:pPr>
            <a:r>
              <a:rPr lang="en-US" sz="2800" dirty="0" smtClean="0">
                <a:latin typeface="+mj-lt"/>
                <a:ea typeface="BatangChe" pitchFamily="49" charset="-127"/>
              </a:rPr>
              <a:t>Single base mutation,subtitution (insertion, deletion)</a:t>
            </a:r>
          </a:p>
          <a:p>
            <a:r>
              <a:rPr lang="en-US" sz="2800" dirty="0" smtClean="0">
                <a:latin typeface="+mj-lt"/>
                <a:ea typeface="BatangChe" pitchFamily="49" charset="-127"/>
              </a:rPr>
              <a:t>Snps occur throughout the genome at frequency of about 1 in every100 bases estimates to arise mutation at a rate of  </a:t>
            </a:r>
            <a:r>
              <a:rPr lang="en-US" sz="2800" dirty="0" smtClean="0">
                <a:latin typeface="+mj-lt"/>
              </a:rPr>
              <a:t>10</a:t>
            </a:r>
            <a:r>
              <a:rPr lang="en-US" sz="2800" baseline="30000" dirty="0" smtClean="0">
                <a:latin typeface="+mj-lt"/>
              </a:rPr>
              <a:t>-9</a:t>
            </a:r>
            <a:r>
              <a:rPr lang="en-US" sz="2800" dirty="0" smtClean="0">
                <a:latin typeface="+mj-lt"/>
              </a:rPr>
              <a:t> </a:t>
            </a:r>
            <a:r>
              <a:rPr lang="en-US" sz="2800" dirty="0" smtClean="0">
                <a:latin typeface="+mj-lt"/>
                <a:ea typeface="BatangChe" pitchFamily="49" charset="-127"/>
              </a:rPr>
              <a:t>per nucleotide </a:t>
            </a:r>
          </a:p>
          <a:p>
            <a:r>
              <a:rPr lang="en-US" sz="2800" dirty="0" smtClean="0">
                <a:latin typeface="+mj-lt"/>
                <a:ea typeface="BatangChe" pitchFamily="49" charset="-127"/>
              </a:rPr>
              <a:t>Most SNPs occur in higher eukaryotes in non-coding parts of genome and have no effect on genome.</a:t>
            </a:r>
          </a:p>
          <a:p>
            <a:pPr marL="0" indent="0">
              <a:buNone/>
            </a:pPr>
            <a:endParaRPr lang="en-US" sz="2800" dirty="0">
              <a:latin typeface="BatangChe" pitchFamily="49" charset="-127"/>
              <a:ea typeface="BatangChe" pitchFamily="49" charset="-127"/>
            </a:endParaRPr>
          </a:p>
        </p:txBody>
      </p:sp>
      <p:sp>
        <p:nvSpPr>
          <p:cNvPr id="6" name="Right Arrow 5"/>
          <p:cNvSpPr/>
          <p:nvPr/>
        </p:nvSpPr>
        <p:spPr>
          <a:xfrm flipV="1">
            <a:off x="7391400" y="1485900"/>
            <a:ext cx="914400" cy="266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5788039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BatangChe" pitchFamily="49" charset="-127"/>
                <a:ea typeface="BatangChe" pitchFamily="49" charset="-127"/>
              </a:rPr>
              <a:t>2</a:t>
            </a:r>
            <a:r>
              <a:rPr lang="en-US" b="1" dirty="0" smtClean="0"/>
              <a:t>.</a:t>
            </a:r>
            <a:r>
              <a:rPr lang="en-US" sz="3600" b="1" dirty="0" smtClean="0">
                <a:latin typeface="BatangChe" pitchFamily="49" charset="-127"/>
                <a:ea typeface="BatangChe" pitchFamily="49" charset="-127"/>
              </a:rPr>
              <a:t>SIMPLE SEQUENCE REPEATS</a:t>
            </a:r>
            <a:endParaRPr lang="en-US" b="1" dirty="0"/>
          </a:p>
        </p:txBody>
      </p:sp>
      <p:sp>
        <p:nvSpPr>
          <p:cNvPr id="3" name="Content Placeholder 2"/>
          <p:cNvSpPr>
            <a:spLocks noGrp="1"/>
          </p:cNvSpPr>
          <p:nvPr>
            <p:ph sz="quarter" idx="1"/>
          </p:nvPr>
        </p:nvSpPr>
        <p:spPr/>
        <p:txBody>
          <a:bodyPr>
            <a:normAutofit/>
          </a:bodyPr>
          <a:lstStyle/>
          <a:p>
            <a:r>
              <a:rPr lang="en-US" sz="2800" dirty="0" smtClean="0">
                <a:latin typeface="+mj-lt"/>
                <a:ea typeface="BatangChe" pitchFamily="49" charset="-127"/>
              </a:rPr>
              <a:t>Tandem repeats of short sequence motifs  (1-6 bases) that occur throughout the genome</a:t>
            </a:r>
          </a:p>
          <a:p>
            <a:r>
              <a:rPr lang="en-US" sz="2800" dirty="0" smtClean="0">
                <a:latin typeface="+mj-lt"/>
                <a:ea typeface="BatangChe" pitchFamily="49" charset="-127"/>
              </a:rPr>
              <a:t>Polymorphism occur much more frequently in them due to slippage during replication and crossing over.</a:t>
            </a:r>
          </a:p>
          <a:p>
            <a:r>
              <a:rPr lang="en-US" sz="2800" dirty="0" smtClean="0">
                <a:latin typeface="+mj-lt"/>
                <a:ea typeface="BatangChe" pitchFamily="49" charset="-127"/>
              </a:rPr>
              <a:t>Polymorphism in SSR forms basis of genetic profiling of human DNA for forensic purposes</a:t>
            </a:r>
            <a:r>
              <a:rPr lang="en-US" sz="2800" dirty="0" smtClean="0">
                <a:latin typeface="BatangChe" pitchFamily="49" charset="-127"/>
                <a:ea typeface="BatangChe" pitchFamily="49" charset="-127"/>
              </a:rPr>
              <a:t>.</a:t>
            </a:r>
            <a:endParaRPr lang="en-US" sz="2800" dirty="0">
              <a:latin typeface="BatangChe" pitchFamily="49" charset="-127"/>
              <a:ea typeface="BatangChe" pitchFamily="49" charset="-127"/>
            </a:endParaRPr>
          </a:p>
        </p:txBody>
      </p:sp>
    </p:spTree>
    <p:extLst>
      <p:ext uri="{BB962C8B-B14F-4D97-AF65-F5344CB8AC3E}">
        <p14:creationId xmlns:p14="http://schemas.microsoft.com/office/powerpoint/2010/main" xmlns="" val="27342791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
            <a:ext cx="6309360" cy="457200"/>
          </a:xfrm>
        </p:spPr>
        <p:txBody>
          <a:bodyPr/>
          <a:lstStyle/>
          <a:p>
            <a:r>
              <a:rPr lang="en-US" dirty="0" smtClean="0"/>
              <a:t>Example of </a:t>
            </a:r>
            <a:r>
              <a:rPr lang="en-US" dirty="0" err="1" smtClean="0"/>
              <a:t>snps</a:t>
            </a:r>
            <a:r>
              <a:rPr lang="en-US" dirty="0" smtClean="0"/>
              <a:t> and </a:t>
            </a:r>
            <a:r>
              <a:rPr lang="en-US" dirty="0" err="1" smtClean="0"/>
              <a:t>ssr</a:t>
            </a:r>
            <a:endParaRPr lang="en-US" dirty="0"/>
          </a:p>
        </p:txBody>
      </p:sp>
      <p:pic>
        <p:nvPicPr>
          <p:cNvPr id="1027" name="Picture 3"/>
          <p:cNvPicPr>
            <a:picLocks noGrp="1" noChangeAspect="1" noChangeArrowheads="1"/>
          </p:cNvPicPr>
          <p:nvPr>
            <p:ph type="pic" idx="1"/>
          </p:nvPr>
        </p:nvPicPr>
        <p:blipFill rotWithShape="1">
          <a:blip r:embed="rId2">
            <a:extLst>
              <a:ext uri="{28A0092B-C50C-407E-A947-70E740481C1C}">
                <a14:useLocalDpi xmlns:a14="http://schemas.microsoft.com/office/drawing/2010/main" xmlns="" val="0"/>
              </a:ext>
            </a:extLst>
          </a:blip>
          <a:srcRect l="12719" r="12340" b="23429"/>
          <a:stretch/>
        </p:blipFill>
        <p:spPr bwMode="auto">
          <a:xfrm>
            <a:off x="1295400" y="685800"/>
            <a:ext cx="5715000" cy="4114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
        <p:nvSpPr>
          <p:cNvPr id="4" name="Text Placeholder 3"/>
          <p:cNvSpPr>
            <a:spLocks noGrp="1"/>
          </p:cNvSpPr>
          <p:nvPr>
            <p:ph type="body" sz="half" idx="2"/>
          </p:nvPr>
        </p:nvSpPr>
        <p:spPr>
          <a:xfrm>
            <a:off x="762000" y="4876800"/>
            <a:ext cx="7527798" cy="1219200"/>
          </a:xfrm>
        </p:spPr>
        <p:txBody>
          <a:bodyPr>
            <a:normAutofit/>
          </a:bodyPr>
          <a:lstStyle/>
          <a:p>
            <a:r>
              <a:rPr lang="en-US" sz="2000" dirty="0" smtClean="0">
                <a:latin typeface="+mj-lt"/>
                <a:ea typeface="BatangChe" pitchFamily="49" charset="-127"/>
              </a:rPr>
              <a:t>Fig 1 base </a:t>
            </a:r>
            <a:r>
              <a:rPr lang="en-US" sz="2000" dirty="0" err="1" smtClean="0">
                <a:latin typeface="+mj-lt"/>
                <a:ea typeface="BatangChe" pitchFamily="49" charset="-127"/>
              </a:rPr>
              <a:t>subtitution</a:t>
            </a:r>
            <a:r>
              <a:rPr lang="en-US" sz="2000" dirty="0" smtClean="0">
                <a:latin typeface="+mj-lt"/>
                <a:ea typeface="BatangChe" pitchFamily="49" charset="-127"/>
              </a:rPr>
              <a:t> and deletion </a:t>
            </a:r>
          </a:p>
          <a:p>
            <a:r>
              <a:rPr lang="en-US" sz="2000" dirty="0" smtClean="0">
                <a:latin typeface="+mj-lt"/>
                <a:ea typeface="BatangChe" pitchFamily="49" charset="-127"/>
              </a:rPr>
              <a:t>Fig 2 no of tandem repeats and  simple sequence repeats </a:t>
            </a:r>
            <a:endParaRPr lang="en-US" sz="2000" dirty="0">
              <a:latin typeface="+mj-lt"/>
              <a:ea typeface="BatangChe" pitchFamily="49" charset="-127"/>
            </a:endParaRPr>
          </a:p>
        </p:txBody>
      </p:sp>
    </p:spTree>
    <p:extLst>
      <p:ext uri="{BB962C8B-B14F-4D97-AF65-F5344CB8AC3E}">
        <p14:creationId xmlns:p14="http://schemas.microsoft.com/office/powerpoint/2010/main" xmlns="" val="17540629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latin typeface="BatangChe" pitchFamily="49" charset="-127"/>
                <a:ea typeface="BatangChe" pitchFamily="49" charset="-127"/>
              </a:rPr>
              <a:t>QUANTITATIVE TRAIT LOCI</a:t>
            </a:r>
            <a:endParaRPr lang="en-US" sz="3600" b="1" dirty="0">
              <a:latin typeface="BatangChe" pitchFamily="49" charset="-127"/>
              <a:ea typeface="BatangChe" pitchFamily="49" charset="-127"/>
            </a:endParaRPr>
          </a:p>
        </p:txBody>
      </p:sp>
      <p:sp>
        <p:nvSpPr>
          <p:cNvPr id="3" name="Content Placeholder 2"/>
          <p:cNvSpPr>
            <a:spLocks noGrp="1"/>
          </p:cNvSpPr>
          <p:nvPr>
            <p:ph sz="quarter" idx="1"/>
          </p:nvPr>
        </p:nvSpPr>
        <p:spPr>
          <a:xfrm>
            <a:off x="457200" y="1066800"/>
            <a:ext cx="8229600" cy="5334000"/>
          </a:xfrm>
        </p:spPr>
        <p:txBody>
          <a:bodyPr>
            <a:normAutofit lnSpcReduction="10000"/>
          </a:bodyPr>
          <a:lstStyle/>
          <a:p>
            <a:r>
              <a:rPr lang="en-US" sz="2800" dirty="0" smtClean="0">
                <a:latin typeface="+mj-lt"/>
                <a:ea typeface="BatangChe" pitchFamily="49" charset="-127"/>
              </a:rPr>
              <a:t>QTL is a chromosomal location where there is a considered to be reasonable probability that functionally different alleles segregate and cause significant effects on quantitative trait.</a:t>
            </a:r>
          </a:p>
          <a:p>
            <a:r>
              <a:rPr lang="en-US" sz="2800" dirty="0" smtClean="0">
                <a:latin typeface="+mj-lt"/>
                <a:ea typeface="BatangChe" pitchFamily="49" charset="-127"/>
              </a:rPr>
              <a:t>QTL mapping requires a statistical analysis of molecular marker and phenotypic data from a large segregating population to determine those markers where allelic polymorphism correlates with the quantitative trait phenotype.</a:t>
            </a:r>
          </a:p>
          <a:p>
            <a:r>
              <a:rPr lang="en-US" sz="2800" dirty="0" smtClean="0">
                <a:latin typeface="+mj-lt"/>
                <a:ea typeface="BatangChe" pitchFamily="49" charset="-127"/>
              </a:rPr>
              <a:t>Primary QTL mapping locates the gene within a chromosome region(QTL supporting interval). </a:t>
            </a:r>
            <a:endParaRPr lang="en-US" sz="2800" dirty="0">
              <a:latin typeface="+mj-lt"/>
              <a:ea typeface="BatangChe" pitchFamily="49" charset="-127"/>
            </a:endParaRPr>
          </a:p>
        </p:txBody>
      </p:sp>
    </p:spTree>
    <p:extLst>
      <p:ext uri="{BB962C8B-B14F-4D97-AF65-F5344CB8AC3E}">
        <p14:creationId xmlns:p14="http://schemas.microsoft.com/office/powerpoint/2010/main" xmlns="" val="30783581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latin typeface="BatangChe" pitchFamily="49" charset="-127"/>
                <a:ea typeface="BatangChe" pitchFamily="49" charset="-127"/>
              </a:rPr>
              <a:t>METHODS TO IDENTIFY GENE INVOLVED IN QUANTITATIVE TRAIT</a:t>
            </a:r>
            <a:endParaRPr lang="en-US" sz="3600" b="1" dirty="0">
              <a:latin typeface="BatangChe" pitchFamily="49" charset="-127"/>
              <a:ea typeface="BatangChe" pitchFamily="49" charset="-127"/>
            </a:endParaRPr>
          </a:p>
        </p:txBody>
      </p:sp>
      <p:sp>
        <p:nvSpPr>
          <p:cNvPr id="3" name="Content Placeholder 2"/>
          <p:cNvSpPr>
            <a:spLocks noGrp="1"/>
          </p:cNvSpPr>
          <p:nvPr>
            <p:ph sz="quarter" idx="1"/>
          </p:nvPr>
        </p:nvSpPr>
        <p:spPr/>
        <p:txBody>
          <a:bodyPr>
            <a:normAutofit lnSpcReduction="10000"/>
          </a:bodyPr>
          <a:lstStyle/>
          <a:p>
            <a:pPr marL="514350" indent="-514350">
              <a:buFont typeface="+mj-lt"/>
              <a:buAutoNum type="arabicPeriod"/>
            </a:pPr>
            <a:r>
              <a:rPr lang="en-US" u="sng" dirty="0" smtClean="0">
                <a:latin typeface="+mj-lt"/>
                <a:ea typeface="BatangChe" pitchFamily="49" charset="-127"/>
              </a:rPr>
              <a:t>POSITIONAL CLONING</a:t>
            </a:r>
            <a:r>
              <a:rPr lang="en-US" dirty="0" smtClean="0">
                <a:latin typeface="+mj-lt"/>
                <a:ea typeface="BatangChe" pitchFamily="49" charset="-127"/>
              </a:rPr>
              <a:t>: </a:t>
            </a:r>
            <a:r>
              <a:rPr lang="en-US" sz="2800" dirty="0">
                <a:latin typeface="+mj-lt"/>
                <a:ea typeface="BatangChe" pitchFamily="49" charset="-127"/>
              </a:rPr>
              <a:t>I</a:t>
            </a:r>
            <a:r>
              <a:rPr lang="en-US" sz="2800" dirty="0" smtClean="0">
                <a:latin typeface="+mj-lt"/>
                <a:ea typeface="BatangChe" pitchFamily="49" charset="-127"/>
              </a:rPr>
              <a:t>t requires steps to map QTL to a much inner resolution and relate this map position to DNA sequence</a:t>
            </a:r>
          </a:p>
          <a:p>
            <a:r>
              <a:rPr lang="en-US" sz="2800" dirty="0" smtClean="0">
                <a:latin typeface="+mj-lt"/>
                <a:ea typeface="BatangChe" pitchFamily="49" charset="-127"/>
              </a:rPr>
              <a:t>One strategy is to cross nearly isogenic lines in which allelic variation occurs in short region of coarse mapped QTL</a:t>
            </a:r>
          </a:p>
          <a:p>
            <a:r>
              <a:rPr lang="en-US" sz="2800" dirty="0" smtClean="0">
                <a:latin typeface="+mj-lt"/>
                <a:ea typeface="BatangChe" pitchFamily="49" charset="-127"/>
              </a:rPr>
              <a:t>This is relatively straight </a:t>
            </a:r>
            <a:r>
              <a:rPr lang="en-US" sz="2800" dirty="0" err="1" smtClean="0">
                <a:latin typeface="+mj-lt"/>
                <a:ea typeface="BatangChe" pitchFamily="49" charset="-127"/>
              </a:rPr>
              <a:t>forward,when</a:t>
            </a:r>
            <a:r>
              <a:rPr lang="en-US" sz="2800" dirty="0" smtClean="0">
                <a:latin typeface="+mj-lt"/>
                <a:ea typeface="BatangChe" pitchFamily="49" charset="-127"/>
              </a:rPr>
              <a:t> many polymorphic markers are mapped in region this is currently possible for those plants whose genome is already been sequenced.</a:t>
            </a:r>
            <a:endParaRPr lang="en-US" dirty="0">
              <a:latin typeface="+mj-lt"/>
              <a:ea typeface="BatangChe" pitchFamily="49" charset="-127"/>
            </a:endParaRPr>
          </a:p>
        </p:txBody>
      </p:sp>
    </p:spTree>
    <p:extLst>
      <p:ext uri="{BB962C8B-B14F-4D97-AF65-F5344CB8AC3E}">
        <p14:creationId xmlns:p14="http://schemas.microsoft.com/office/powerpoint/2010/main" xmlns="" val="1083035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6934200" cy="1143000"/>
          </a:xfrm>
        </p:spPr>
        <p:txBody>
          <a:bodyPr>
            <a:normAutofit/>
          </a:bodyPr>
          <a:lstStyle/>
          <a:p>
            <a:r>
              <a:rPr lang="en-US" sz="3600" b="1" dirty="0" smtClean="0">
                <a:latin typeface="BatangChe" pitchFamily="49" charset="-127"/>
                <a:ea typeface="BatangChe" pitchFamily="49" charset="-127"/>
              </a:rPr>
              <a:t>CONT…</a:t>
            </a:r>
            <a:endParaRPr lang="en-US" sz="3600" b="1" dirty="0">
              <a:latin typeface="BatangChe" pitchFamily="49" charset="-127"/>
              <a:ea typeface="BatangChe" pitchFamily="49" charset="-127"/>
            </a:endParaRPr>
          </a:p>
        </p:txBody>
      </p:sp>
      <p:sp>
        <p:nvSpPr>
          <p:cNvPr id="3" name="Content Placeholder 2"/>
          <p:cNvSpPr>
            <a:spLocks noGrp="1"/>
          </p:cNvSpPr>
          <p:nvPr>
            <p:ph sz="quarter" idx="1"/>
          </p:nvPr>
        </p:nvSpPr>
        <p:spPr/>
        <p:txBody>
          <a:bodyPr>
            <a:normAutofit/>
          </a:bodyPr>
          <a:lstStyle/>
          <a:p>
            <a:r>
              <a:rPr lang="en-US" sz="2800" dirty="0" smtClean="0">
                <a:latin typeface="+mj-lt"/>
                <a:ea typeface="BatangChe" pitchFamily="49" charset="-127"/>
              </a:rPr>
              <a:t>At this stage markers closest to QTL are used to anchor genetic map to physical map, it may then possible to determine gene responsible or QTL effect(QTN quantitative trait nucleotide polymorphism).</a:t>
            </a:r>
          </a:p>
          <a:p>
            <a:r>
              <a:rPr lang="en-US" sz="2800" dirty="0" smtClean="0">
                <a:latin typeface="+mj-lt"/>
                <a:ea typeface="BatangChe" pitchFamily="49" charset="-127"/>
              </a:rPr>
              <a:t>It may be necessary to test each predicted coding sequence in region functionally by over expressing or down regulating gene.</a:t>
            </a:r>
            <a:endParaRPr lang="en-US" sz="2800" dirty="0">
              <a:latin typeface="+mj-lt"/>
              <a:ea typeface="BatangChe" pitchFamily="49" charset="-127"/>
            </a:endParaRPr>
          </a:p>
        </p:txBody>
      </p:sp>
    </p:spTree>
    <p:extLst>
      <p:ext uri="{BB962C8B-B14F-4D97-AF65-F5344CB8AC3E}">
        <p14:creationId xmlns:p14="http://schemas.microsoft.com/office/powerpoint/2010/main" xmlns="" val="22949721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52400"/>
            <a:ext cx="6934200" cy="1981199"/>
          </a:xfrm>
        </p:spPr>
        <p:txBody>
          <a:bodyPr>
            <a:normAutofit/>
          </a:bodyPr>
          <a:lstStyle/>
          <a:p>
            <a:r>
              <a:rPr lang="en-US" b="1" dirty="0" smtClean="0">
                <a:latin typeface="Times New Roman" pitchFamily="18" charset="0"/>
                <a:cs typeface="Times New Roman" pitchFamily="18" charset="0"/>
              </a:rPr>
              <a:t>Beyond genetically modified crops</a:t>
            </a:r>
            <a:r>
              <a:rPr lang="en-US" dirty="0" smtClean="0"/>
              <a:t/>
            </a:r>
            <a:br>
              <a:rPr lang="en-US" dirty="0" smtClean="0"/>
            </a:br>
            <a:endParaRPr lang="en-US" dirty="0"/>
          </a:p>
        </p:txBody>
      </p:sp>
      <p:sp>
        <p:nvSpPr>
          <p:cNvPr id="3" name="Subtitle 2"/>
          <p:cNvSpPr>
            <a:spLocks noGrp="1"/>
          </p:cNvSpPr>
          <p:nvPr>
            <p:ph type="subTitle" idx="1"/>
          </p:nvPr>
        </p:nvSpPr>
        <p:spPr>
          <a:xfrm>
            <a:off x="2133600" y="1828800"/>
            <a:ext cx="5410200" cy="1752600"/>
          </a:xfrm>
        </p:spPr>
        <p:txBody>
          <a:bodyPr>
            <a:normAutofit/>
          </a:bodyPr>
          <a:lstStyle/>
          <a:p>
            <a:endParaRPr lang="en-US" dirty="0">
              <a:solidFill>
                <a:schemeClr val="tx1"/>
              </a:solidFill>
              <a:latin typeface="Times New Roman" pitchFamily="18" charset="0"/>
              <a:cs typeface="Times New Roman" pitchFamily="18" charset="0"/>
            </a:endParaRPr>
          </a:p>
        </p:txBody>
      </p:sp>
      <p:pic>
        <p:nvPicPr>
          <p:cNvPr id="5122" name="Picture 2" descr="Image result for gm crops"/>
          <p:cNvPicPr>
            <a:picLocks noChangeAspect="1" noChangeArrowheads="1"/>
          </p:cNvPicPr>
          <p:nvPr/>
        </p:nvPicPr>
        <p:blipFill>
          <a:blip r:embed="rId2"/>
          <a:srcRect/>
          <a:stretch>
            <a:fillRect/>
          </a:stretch>
        </p:blipFill>
        <p:spPr bwMode="auto">
          <a:xfrm>
            <a:off x="5943600" y="4724401"/>
            <a:ext cx="3200400" cy="2133600"/>
          </a:xfrm>
          <a:prstGeom prst="rect">
            <a:avLst/>
          </a:prstGeom>
          <a:noFill/>
        </p:spPr>
      </p:pic>
      <p:pic>
        <p:nvPicPr>
          <p:cNvPr id="5124" name="Picture 4" descr="Image result for gm crops"/>
          <p:cNvPicPr>
            <a:picLocks noChangeAspect="1" noChangeArrowheads="1"/>
          </p:cNvPicPr>
          <p:nvPr/>
        </p:nvPicPr>
        <p:blipFill>
          <a:blip r:embed="rId3"/>
          <a:srcRect/>
          <a:stretch>
            <a:fillRect/>
          </a:stretch>
        </p:blipFill>
        <p:spPr bwMode="auto">
          <a:xfrm>
            <a:off x="0" y="4696459"/>
            <a:ext cx="3505200" cy="2161541"/>
          </a:xfrm>
          <a:prstGeom prst="rect">
            <a:avLst/>
          </a:prstGeom>
          <a:noFill/>
        </p:spPr>
      </p:pic>
      <p:pic>
        <p:nvPicPr>
          <p:cNvPr id="5126" name="Picture 6" descr="Image result for gm crops"/>
          <p:cNvPicPr>
            <a:picLocks noChangeAspect="1" noChangeArrowheads="1"/>
          </p:cNvPicPr>
          <p:nvPr/>
        </p:nvPicPr>
        <p:blipFill>
          <a:blip r:embed="rId4"/>
          <a:srcRect/>
          <a:stretch>
            <a:fillRect/>
          </a:stretch>
        </p:blipFill>
        <p:spPr bwMode="auto">
          <a:xfrm>
            <a:off x="3352800" y="4724400"/>
            <a:ext cx="2990850" cy="21336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BatangChe" pitchFamily="49" charset="-127"/>
                <a:ea typeface="BatangChe" pitchFamily="49" charset="-127"/>
              </a:rPr>
              <a:t>2.ASSOCIATION MAPPING</a:t>
            </a:r>
            <a:endParaRPr lang="en-US" sz="3600" b="1" dirty="0">
              <a:latin typeface="BatangChe" pitchFamily="49" charset="-127"/>
              <a:ea typeface="BatangChe" pitchFamily="49" charset="-127"/>
            </a:endParaRPr>
          </a:p>
        </p:txBody>
      </p:sp>
      <p:sp>
        <p:nvSpPr>
          <p:cNvPr id="3" name="Content Placeholder 2"/>
          <p:cNvSpPr>
            <a:spLocks noGrp="1"/>
          </p:cNvSpPr>
          <p:nvPr>
            <p:ph sz="quarter" idx="1"/>
          </p:nvPr>
        </p:nvSpPr>
        <p:spPr/>
        <p:txBody>
          <a:bodyPr>
            <a:normAutofit/>
          </a:bodyPr>
          <a:lstStyle/>
          <a:p>
            <a:r>
              <a:rPr lang="en-US" sz="2800" dirty="0" smtClean="0">
                <a:latin typeface="+mj-lt"/>
                <a:ea typeface="BatangChe" pitchFamily="49" charset="-127"/>
              </a:rPr>
              <a:t>It avoids the requirement for producing nearly isogenic lines</a:t>
            </a:r>
          </a:p>
          <a:p>
            <a:r>
              <a:rPr lang="en-US" sz="2800" dirty="0" smtClean="0">
                <a:latin typeface="+mj-lt"/>
                <a:ea typeface="BatangChe" pitchFamily="49" charset="-127"/>
              </a:rPr>
              <a:t>It is done by calculating statistical association between allelic variants at candidate loci within an existing set of genotypes for instance: (breeding lines, cultivated varieties).</a:t>
            </a:r>
            <a:endParaRPr lang="en-US" sz="2800" dirty="0">
              <a:latin typeface="+mj-lt"/>
              <a:ea typeface="BatangChe" pitchFamily="49" charset="-127"/>
            </a:endParaRPr>
          </a:p>
        </p:txBody>
      </p:sp>
    </p:spTree>
    <p:extLst>
      <p:ext uri="{BB962C8B-B14F-4D97-AF65-F5344CB8AC3E}">
        <p14:creationId xmlns:p14="http://schemas.microsoft.com/office/powerpoint/2010/main" xmlns="" val="11747747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3160713" cy="3429000"/>
          </a:xfrm>
        </p:spPr>
        <p:txBody>
          <a:bodyPr>
            <a:noAutofit/>
          </a:bodyPr>
          <a:lstStyle/>
          <a:p>
            <a:pPr marL="342900" indent="-342900">
              <a:buFont typeface="Arial" pitchFamily="34" charset="0"/>
              <a:buChar char="•"/>
            </a:pPr>
            <a:r>
              <a:rPr lang="en-US" b="0" dirty="0">
                <a:latin typeface="+mn-lt"/>
                <a:ea typeface="BatangChe" pitchFamily="49" charset="-127"/>
              </a:rPr>
              <a:t>Only a relatively small number of genes responsible for QTLs have been </a:t>
            </a:r>
            <a:r>
              <a:rPr lang="en-US" b="0" dirty="0" smtClean="0">
                <a:latin typeface="+mn-lt"/>
                <a:ea typeface="BatangChe" pitchFamily="49" charset="-127"/>
              </a:rPr>
              <a:t>identified</a:t>
            </a:r>
            <a:r>
              <a:rPr lang="en-US" b="0" dirty="0">
                <a:latin typeface="+mn-lt"/>
                <a:ea typeface="BatangChe" pitchFamily="49" charset="-127"/>
              </a:rPr>
              <a:t/>
            </a:r>
            <a:br>
              <a:rPr lang="en-US" b="0" dirty="0">
                <a:latin typeface="+mn-lt"/>
                <a:ea typeface="BatangChe" pitchFamily="49" charset="-127"/>
              </a:rPr>
            </a:br>
            <a:r>
              <a:rPr lang="en-US" b="0" dirty="0" smtClean="0">
                <a:latin typeface="+mn-lt"/>
                <a:ea typeface="BatangChe" pitchFamily="49" charset="-127"/>
              </a:rPr>
              <a:t>Several </a:t>
            </a:r>
            <a:r>
              <a:rPr lang="en-US" b="0" dirty="0">
                <a:latin typeface="+mn-lt"/>
                <a:ea typeface="BatangChe" pitchFamily="49" charset="-127"/>
              </a:rPr>
              <a:t>identified genes encode regulatory proteins involved in flowering time</a:t>
            </a:r>
            <a:r>
              <a:rPr lang="en-US" dirty="0">
                <a:latin typeface="BatangChe" pitchFamily="49" charset="-127"/>
                <a:ea typeface="BatangChe" pitchFamily="49" charset="-127"/>
              </a:rPr>
              <a:t>.</a:t>
            </a:r>
            <a:br>
              <a:rPr lang="en-US" dirty="0">
                <a:latin typeface="BatangChe" pitchFamily="49" charset="-127"/>
                <a:ea typeface="BatangChe" pitchFamily="49" charset="-127"/>
              </a:rPr>
            </a:br>
            <a:endParaRPr lang="en-US" dirty="0"/>
          </a:p>
        </p:txBody>
      </p:sp>
      <p:sp>
        <p:nvSpPr>
          <p:cNvPr id="4" name="Text Placeholder 3"/>
          <p:cNvSpPr>
            <a:spLocks noGrp="1"/>
          </p:cNvSpPr>
          <p:nvPr>
            <p:ph type="body" idx="2"/>
          </p:nvPr>
        </p:nvSpPr>
        <p:spPr>
          <a:xfrm>
            <a:off x="457200" y="3505200"/>
            <a:ext cx="3008313" cy="2620963"/>
          </a:xfrm>
        </p:spPr>
        <p:txBody>
          <a:bodyPr>
            <a:normAutofit/>
          </a:bodyPr>
          <a:lstStyle/>
          <a:p>
            <a:pPr marL="285750" indent="-285750">
              <a:buFont typeface="Arial" pitchFamily="34" charset="0"/>
              <a:buChar char="•"/>
            </a:pPr>
            <a:r>
              <a:rPr lang="en-US" sz="1800" dirty="0" smtClean="0">
                <a:latin typeface="+mj-lt"/>
                <a:ea typeface="BatangChe" pitchFamily="49" charset="-127"/>
              </a:rPr>
              <a:t>For example in experiment in which </a:t>
            </a:r>
            <a:r>
              <a:rPr lang="en-US" sz="1800" i="1" dirty="0" err="1" smtClean="0">
                <a:latin typeface="+mj-lt"/>
                <a:ea typeface="BatangChe" pitchFamily="49" charset="-127"/>
              </a:rPr>
              <a:t>arabidops</a:t>
            </a:r>
            <a:r>
              <a:rPr lang="en-US" sz="1800" dirty="0" err="1" smtClean="0">
                <a:latin typeface="+mj-lt"/>
                <a:ea typeface="BatangChe" pitchFamily="49" charset="-127"/>
              </a:rPr>
              <a:t>is</a:t>
            </a:r>
            <a:r>
              <a:rPr lang="en-US" sz="1800" dirty="0" smtClean="0">
                <a:latin typeface="+mj-lt"/>
                <a:ea typeface="BatangChe" pitchFamily="49" charset="-127"/>
              </a:rPr>
              <a:t> LEAFY and APETELA genes used to manipulate flowering time on basis of molecular-biological information from model organism</a:t>
            </a:r>
            <a:endParaRPr lang="en-US" sz="1800" dirty="0">
              <a:latin typeface="+mj-lt"/>
              <a:ea typeface="BatangChe" pitchFamily="49" charset="-127"/>
            </a:endParaRPr>
          </a:p>
        </p:txBody>
      </p:sp>
      <p:pic>
        <p:nvPicPr>
          <p:cNvPr id="1026" name="Picture 2"/>
          <p:cNvPicPr>
            <a:picLocks noGrp="1" noChangeAspect="1" noChangeArrowheads="1"/>
          </p:cNvPicPr>
          <p:nvPr>
            <p:ph sz="quarter" idx="1"/>
          </p:nvPr>
        </p:nvPicPr>
        <p:blipFill rotWithShape="1">
          <a:blip r:embed="rId2">
            <a:extLst>
              <a:ext uri="{28A0092B-C50C-407E-A947-70E740481C1C}">
                <a14:useLocalDpi xmlns:a14="http://schemas.microsoft.com/office/drawing/2010/main" xmlns="" val="0"/>
              </a:ext>
            </a:extLst>
          </a:blip>
          <a:srcRect l="7885" r="5264"/>
          <a:stretch/>
        </p:blipFill>
        <p:spPr bwMode="auto">
          <a:xfrm>
            <a:off x="3990108" y="381000"/>
            <a:ext cx="4572001" cy="5486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466239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Investigating gene function by reverse genetics</a:t>
            </a:r>
            <a:endParaRPr lang="en-US" dirty="0"/>
          </a:p>
        </p:txBody>
      </p:sp>
      <p:sp>
        <p:nvSpPr>
          <p:cNvPr id="3" name="Subtitle 2"/>
          <p:cNvSpPr>
            <a:spLocks noGrp="1"/>
          </p:cNvSpPr>
          <p:nvPr>
            <p:ph type="subTitle" idx="1"/>
          </p:nvPr>
        </p:nvSpPr>
        <p:spPr/>
        <p:txBody>
          <a:bodyPr/>
          <a:lstStyle/>
          <a:p>
            <a:r>
              <a:rPr lang="en-US" dirty="0" smtClean="0"/>
              <a:t> </a:t>
            </a:r>
            <a:endParaRPr lang="en-US" dirty="0"/>
          </a:p>
        </p:txBody>
      </p:sp>
    </p:spTree>
    <p:extLst>
      <p:ext uri="{BB962C8B-B14F-4D97-AF65-F5344CB8AC3E}">
        <p14:creationId xmlns:p14="http://schemas.microsoft.com/office/powerpoint/2010/main" xmlns="" val="11385248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a:t>
            </a:r>
            <a:r>
              <a:rPr lang="en-US" dirty="0" smtClean="0"/>
              <a:t>nsertional mutagenesis</a:t>
            </a:r>
            <a:endParaRPr lang="en-US" dirty="0"/>
          </a:p>
        </p:txBody>
      </p:sp>
      <p:sp>
        <p:nvSpPr>
          <p:cNvPr id="3" name="Content Placeholder 2"/>
          <p:cNvSpPr>
            <a:spLocks noGrp="1"/>
          </p:cNvSpPr>
          <p:nvPr>
            <p:ph idx="1"/>
          </p:nvPr>
        </p:nvSpPr>
        <p:spPr/>
        <p:txBody>
          <a:bodyPr/>
          <a:lstStyle/>
          <a:p>
            <a:r>
              <a:rPr lang="en-US" dirty="0" smtClean="0"/>
              <a:t>One of the most investigating gene function is to mutate the gene so that its function is altered or destroyed. This process has been described as reverse genetics.</a:t>
            </a:r>
            <a:endParaRPr lang="en-US" dirty="0"/>
          </a:p>
        </p:txBody>
      </p:sp>
    </p:spTree>
    <p:extLst>
      <p:ext uri="{BB962C8B-B14F-4D97-AF65-F5344CB8AC3E}">
        <p14:creationId xmlns:p14="http://schemas.microsoft.com/office/powerpoint/2010/main" xmlns="" val="24187960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Reverse genetics</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xmlns="" val="0"/>
              </a:ext>
            </a:extLst>
          </a:blip>
          <a:srcRect t="16596"/>
          <a:stretch/>
        </p:blipFill>
        <p:spPr>
          <a:xfrm>
            <a:off x="609600" y="1524000"/>
            <a:ext cx="7696200" cy="4602163"/>
          </a:xfrm>
        </p:spPr>
      </p:pic>
    </p:spTree>
    <p:extLst>
      <p:ext uri="{BB962C8B-B14F-4D97-AF65-F5344CB8AC3E}">
        <p14:creationId xmlns:p14="http://schemas.microsoft.com/office/powerpoint/2010/main" xmlns="" val="21590672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r>
              <a:rPr lang="en-US" dirty="0" smtClean="0"/>
              <a:t>The absence of a facile system for homologous recombination means that site specific mutagenesis is not possible in plants. However there are other ways of introducing mutations, the most simple involving the introduction of a piece of foreign DNA into the gene.</a:t>
            </a:r>
            <a:endParaRPr lang="en-US" dirty="0"/>
          </a:p>
        </p:txBody>
      </p:sp>
    </p:spTree>
    <p:extLst>
      <p:ext uri="{BB962C8B-B14F-4D97-AF65-F5344CB8AC3E}">
        <p14:creationId xmlns:p14="http://schemas.microsoft.com/office/powerpoint/2010/main" xmlns="" val="25491482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a:t>
            </a:r>
            <a:endParaRPr lang="en-US" dirty="0"/>
          </a:p>
        </p:txBody>
      </p:sp>
      <p:sp>
        <p:nvSpPr>
          <p:cNvPr id="3" name="Content Placeholder 2"/>
          <p:cNvSpPr>
            <a:spLocks noGrp="1"/>
          </p:cNvSpPr>
          <p:nvPr>
            <p:ph idx="1"/>
          </p:nvPr>
        </p:nvSpPr>
        <p:spPr/>
        <p:txBody>
          <a:bodyPr/>
          <a:lstStyle/>
          <a:p>
            <a:r>
              <a:rPr lang="en-US" dirty="0" smtClean="0"/>
              <a:t>Two different methods have been used for this</a:t>
            </a:r>
          </a:p>
          <a:p>
            <a:pPr marL="514350" indent="-514350">
              <a:buFont typeface="+mj-lt"/>
              <a:buAutoNum type="arabicPeriod"/>
            </a:pPr>
            <a:r>
              <a:rPr lang="en-US" dirty="0" smtClean="0"/>
              <a:t>T-DNA insertion by Agrobacterium-mediated transformation</a:t>
            </a:r>
          </a:p>
          <a:p>
            <a:pPr marL="514350" indent="-514350">
              <a:buFont typeface="+mj-lt"/>
              <a:buAutoNum type="arabicPeriod"/>
            </a:pPr>
            <a:r>
              <a:rPr lang="en-US" dirty="0" smtClean="0"/>
              <a:t>Transposon-induced mutagenesis</a:t>
            </a:r>
            <a:endParaRPr lang="en-US" dirty="0"/>
          </a:p>
        </p:txBody>
      </p:sp>
    </p:spTree>
    <p:extLst>
      <p:ext uri="{BB962C8B-B14F-4D97-AF65-F5344CB8AC3E}">
        <p14:creationId xmlns:p14="http://schemas.microsoft.com/office/powerpoint/2010/main" xmlns="" val="11462602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r>
              <a:rPr lang="en-US" dirty="0">
                <a:latin typeface="Times New Roman" pitchFamily="18" charset="0"/>
                <a:cs typeface="Times New Roman" pitchFamily="18" charset="0"/>
              </a:rPr>
              <a:t>The segment of the Ti </a:t>
            </a:r>
            <a:r>
              <a:rPr lang="en-US" dirty="0" smtClean="0">
                <a:latin typeface="Times New Roman" pitchFamily="18" charset="0"/>
                <a:cs typeface="Times New Roman" pitchFamily="18" charset="0"/>
              </a:rPr>
              <a:t>plasmid of</a:t>
            </a:r>
            <a:r>
              <a:rPr lang="en-US" dirty="0">
                <a:latin typeface="Times New Roman" pitchFamily="18" charset="0"/>
                <a:cs typeface="Times New Roman" pitchFamily="18" charset="0"/>
              </a:rPr>
              <a:t> </a:t>
            </a:r>
            <a:r>
              <a:rPr lang="en-US" i="1" dirty="0">
                <a:latin typeface="Times New Roman" pitchFamily="18" charset="0"/>
                <a:cs typeface="Times New Roman" pitchFamily="18" charset="0"/>
              </a:rPr>
              <a:t>Agrobacterium tumefaciens</a:t>
            </a:r>
            <a:r>
              <a:rPr lang="en-US" dirty="0">
                <a:latin typeface="Times New Roman" pitchFamily="18" charset="0"/>
                <a:cs typeface="Times New Roman" pitchFamily="18" charset="0"/>
              </a:rPr>
              <a:t> known as T-DNA that carries genes to transform the plant cell has also been utilized for insertional mutagenesis. T-DNA insertional mutagenesis has been used to obtain gene </a:t>
            </a:r>
            <a:r>
              <a:rPr lang="en-US" dirty="0" smtClean="0">
                <a:latin typeface="Times New Roman" pitchFamily="18" charset="0"/>
                <a:cs typeface="Times New Roman" pitchFamily="18" charset="0"/>
              </a:rPr>
              <a:t>knockouts.</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517019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normAutofit/>
          </a:bodyPr>
          <a:lstStyle/>
          <a:p>
            <a:r>
              <a:rPr lang="en-US" dirty="0"/>
              <a:t>Transposons are mobile genetic elements that can relocate from one genomic location to </a:t>
            </a:r>
            <a:r>
              <a:rPr lang="en-US" dirty="0" smtClean="0"/>
              <a:t>another. </a:t>
            </a:r>
            <a:r>
              <a:rPr lang="en-US" dirty="0"/>
              <a:t>They are DNA sequences that can insert themselves at a new location in the genome without having any sequence relationship with the target </a:t>
            </a:r>
            <a:r>
              <a:rPr lang="en-US" dirty="0" smtClean="0"/>
              <a:t>locus.</a:t>
            </a:r>
            <a:endParaRPr lang="en-US" dirty="0"/>
          </a:p>
        </p:txBody>
      </p:sp>
    </p:spTree>
    <p:extLst>
      <p:ext uri="{BB962C8B-B14F-4D97-AF65-F5344CB8AC3E}">
        <p14:creationId xmlns:p14="http://schemas.microsoft.com/office/powerpoint/2010/main" xmlns="" val="25123447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r>
              <a:rPr lang="en-US" dirty="0" smtClean="0"/>
              <a:t>Transposon-based </a:t>
            </a:r>
            <a:r>
              <a:rPr lang="en-US" dirty="0"/>
              <a:t>signature-tagged mutagenesis has been successful in identifying essential genes as well as genes involved in infectivity of a variety of pathogens. Strategies for insertional mutagenesis using transposons have been developed for a number of animal and plant </a:t>
            </a:r>
            <a:r>
              <a:rPr lang="en-US" dirty="0" smtClean="0"/>
              <a:t>models.</a:t>
            </a:r>
            <a:endParaRPr lang="en-US" dirty="0"/>
          </a:p>
          <a:p>
            <a:endParaRPr lang="en-US" dirty="0"/>
          </a:p>
        </p:txBody>
      </p:sp>
    </p:spTree>
    <p:extLst>
      <p:ext uri="{BB962C8B-B14F-4D97-AF65-F5344CB8AC3E}">
        <p14:creationId xmlns:p14="http://schemas.microsoft.com/office/powerpoint/2010/main" xmlns="" val="4281700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INTRODUCTION</a:t>
            </a: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a:bodyPr>
          <a:lstStyle/>
          <a:p>
            <a:pPr algn="just"/>
            <a:r>
              <a:rPr lang="en-US" dirty="0" smtClean="0">
                <a:latin typeface="Times New Roman" pitchFamily="18" charset="0"/>
                <a:cs typeface="Times New Roman" pitchFamily="18" charset="0"/>
              </a:rPr>
              <a:t>One of the themes running through this book is a consideration of the social context within which genetically modified crops have been developed. Apart from describing the technological development, several chapters have considered the economic forces that have been determined which GM traits were commercialized. This chapter attempts to predict the future trajectory of GM crops by looking not only recent technological developments but also at how these may respond to social and political pressures.</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a:t>
            </a:r>
            <a:endParaRPr lang="en-US" dirty="0"/>
          </a:p>
        </p:txBody>
      </p:sp>
      <p:sp>
        <p:nvSpPr>
          <p:cNvPr id="3" name="Content Placeholder 2"/>
          <p:cNvSpPr>
            <a:spLocks noGrp="1"/>
          </p:cNvSpPr>
          <p:nvPr>
            <p:ph idx="1"/>
          </p:nvPr>
        </p:nvSpPr>
        <p:spPr/>
        <p:txBody>
          <a:bodyPr/>
          <a:lstStyle/>
          <a:p>
            <a:r>
              <a:rPr lang="en-US" dirty="0" smtClean="0"/>
              <a:t>Advantage of this type of insertional mutagenesis is that it is relatively straightforward to locate the point of insertion, as mutagen itself acts as a sequence tag.</a:t>
            </a:r>
            <a:endParaRPr lang="en-US" dirty="0"/>
          </a:p>
        </p:txBody>
      </p:sp>
    </p:spTree>
    <p:extLst>
      <p:ext uri="{BB962C8B-B14F-4D97-AF65-F5344CB8AC3E}">
        <p14:creationId xmlns:p14="http://schemas.microsoft.com/office/powerpoint/2010/main" xmlns="" val="20593340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Limitations</a:t>
            </a:r>
            <a:endParaRPr lang="en-US" dirty="0"/>
          </a:p>
        </p:txBody>
      </p:sp>
      <p:sp>
        <p:nvSpPr>
          <p:cNvPr id="3" name="Content Placeholder 2"/>
          <p:cNvSpPr>
            <a:spLocks noGrp="1"/>
          </p:cNvSpPr>
          <p:nvPr>
            <p:ph idx="1"/>
          </p:nvPr>
        </p:nvSpPr>
        <p:spPr/>
        <p:txBody>
          <a:bodyPr/>
          <a:lstStyle/>
          <a:p>
            <a:r>
              <a:rPr lang="en-US" dirty="0" smtClean="0"/>
              <a:t>Complete loss of function</a:t>
            </a:r>
          </a:p>
          <a:p>
            <a:r>
              <a:rPr lang="en-US" dirty="0" smtClean="0"/>
              <a:t>Knockout mutations</a:t>
            </a:r>
            <a:endParaRPr lang="en-US" dirty="0"/>
          </a:p>
        </p:txBody>
      </p:sp>
    </p:spTree>
    <p:extLst>
      <p:ext uri="{BB962C8B-B14F-4D97-AF65-F5344CB8AC3E}">
        <p14:creationId xmlns:p14="http://schemas.microsoft.com/office/powerpoint/2010/main" xmlns="" val="21958269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TILLING</a:t>
            </a:r>
            <a:endParaRPr lang="en-US" dirty="0"/>
          </a:p>
        </p:txBody>
      </p:sp>
      <p:sp>
        <p:nvSpPr>
          <p:cNvPr id="3" name="Content Placeholder 2"/>
          <p:cNvSpPr>
            <a:spLocks noGrp="1"/>
          </p:cNvSpPr>
          <p:nvPr>
            <p:ph idx="1"/>
          </p:nvPr>
        </p:nvSpPr>
        <p:spPr/>
        <p:txBody>
          <a:bodyPr/>
          <a:lstStyle/>
          <a:p>
            <a:r>
              <a:rPr lang="en-US" dirty="0" smtClean="0"/>
              <a:t>Targeted induced local lesions in genomes.</a:t>
            </a:r>
          </a:p>
          <a:p>
            <a:r>
              <a:rPr lang="en-US" dirty="0" smtClean="0"/>
              <a:t>Mutation detection tool that offer to study the gene function at fundamental level</a:t>
            </a:r>
          </a:p>
          <a:p>
            <a:r>
              <a:rPr lang="en-US" dirty="0" smtClean="0"/>
              <a:t>Genetically modify crop plants in a specific, targeted fashion without using GM technology.</a:t>
            </a:r>
            <a:endParaRPr lang="en-US" dirty="0"/>
          </a:p>
        </p:txBody>
      </p:sp>
    </p:spTree>
    <p:extLst>
      <p:ext uri="{BB962C8B-B14F-4D97-AF65-F5344CB8AC3E}">
        <p14:creationId xmlns:p14="http://schemas.microsoft.com/office/powerpoint/2010/main" xmlns="" val="5426807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3.jpg"/>
          <p:cNvPicPr>
            <a:picLocks noGrp="1" noChangeAspect="1" noChangeArrowheads="1"/>
          </p:cNvPicPr>
          <p:nvPr>
            <p:ph idx="1"/>
          </p:nvPr>
        </p:nvPicPr>
        <p:blipFill rotWithShape="1">
          <a:blip r:embed="rId2">
            <a:extLst>
              <a:ext uri="{28A0092B-C50C-407E-A947-70E740481C1C}">
                <a14:useLocalDpi xmlns:a14="http://schemas.microsoft.com/office/drawing/2010/main" xmlns="" val="0"/>
              </a:ext>
            </a:extLst>
          </a:blip>
          <a:srcRect l="24120" r="11041" b="36444"/>
          <a:stretch/>
        </p:blipFill>
        <p:spPr bwMode="auto">
          <a:xfrm>
            <a:off x="609600" y="304800"/>
            <a:ext cx="8077200" cy="6248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526421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295400"/>
          </a:xfrm>
        </p:spPr>
        <p:txBody>
          <a:bodyPr>
            <a:normAutofit fontScale="90000"/>
          </a:bodyPr>
          <a:lstStyle/>
          <a:p>
            <a:r>
              <a:rPr lang="en-US" dirty="0"/>
              <a:t>UNDERSTANDING THE GENE FUNCTION WITHIN THE GENOMIC CONTEXT:</a:t>
            </a:r>
            <a:br>
              <a:rPr lang="en-US" dirty="0"/>
            </a:br>
            <a:r>
              <a:rPr lang="en-US" dirty="0"/>
              <a:t>FUNCTIONAL GENOMICS</a:t>
            </a:r>
          </a:p>
        </p:txBody>
      </p:sp>
      <p:sp>
        <p:nvSpPr>
          <p:cNvPr id="3" name="Content Placeholder 2"/>
          <p:cNvSpPr>
            <a:spLocks noGrp="1"/>
          </p:cNvSpPr>
          <p:nvPr>
            <p:ph sz="quarter" idx="1"/>
          </p:nvPr>
        </p:nvSpPr>
        <p:spPr>
          <a:xfrm>
            <a:off x="457200" y="1905000"/>
            <a:ext cx="7467600" cy="4568952"/>
          </a:xfrm>
        </p:spPr>
        <p:txBody>
          <a:bodyPr/>
          <a:lstStyle/>
          <a:p>
            <a:r>
              <a:rPr lang="en-US" dirty="0"/>
              <a:t>Functional genomics provide a powerful tool to discover the multiple genes involved in complex trait and to understand their regulation and interaction within the plant.</a:t>
            </a:r>
          </a:p>
          <a:p>
            <a:r>
              <a:rPr lang="en-US" dirty="0"/>
              <a:t>In addition to their reverse genetic tools  functional genomics is informed by several other important technologies.</a:t>
            </a:r>
          </a:p>
          <a:p>
            <a:endParaRPr lang="en-US" dirty="0"/>
          </a:p>
        </p:txBody>
      </p:sp>
    </p:spTree>
    <p:extLst>
      <p:ext uri="{BB962C8B-B14F-4D97-AF65-F5344CB8AC3E}">
        <p14:creationId xmlns:p14="http://schemas.microsoft.com/office/powerpoint/2010/main" xmlns="" val="33613516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transcriptomics</a:t>
            </a:r>
            <a:endParaRPr lang="en-US" dirty="0"/>
          </a:p>
        </p:txBody>
      </p:sp>
      <p:sp>
        <p:nvSpPr>
          <p:cNvPr id="3" name="Content Placeholder 2"/>
          <p:cNvSpPr>
            <a:spLocks noGrp="1"/>
          </p:cNvSpPr>
          <p:nvPr>
            <p:ph sz="quarter" idx="1"/>
          </p:nvPr>
        </p:nvSpPr>
        <p:spPr/>
        <p:txBody>
          <a:bodyPr/>
          <a:lstStyle/>
          <a:p>
            <a:r>
              <a:rPr lang="en-US" dirty="0" err="1"/>
              <a:t>Transcriptomics</a:t>
            </a:r>
            <a:r>
              <a:rPr lang="en-US" dirty="0"/>
              <a:t> encompasses a number of technologies developed to enable the genome wide analysis of gene-expression patterns  at the level of </a:t>
            </a:r>
            <a:r>
              <a:rPr lang="en-US" sz="2000" dirty="0" err="1"/>
              <a:t>m</a:t>
            </a:r>
            <a:r>
              <a:rPr lang="en-US" dirty="0" err="1"/>
              <a:t>rna</a:t>
            </a:r>
            <a:r>
              <a:rPr lang="en-US" dirty="0"/>
              <a:t> population :</a:t>
            </a:r>
            <a:r>
              <a:rPr lang="en-US" dirty="0" err="1"/>
              <a:t>transcriptome</a:t>
            </a:r>
            <a:r>
              <a:rPr lang="en-US" dirty="0"/>
              <a:t>.</a:t>
            </a:r>
          </a:p>
          <a:p>
            <a:r>
              <a:rPr lang="en-US" dirty="0"/>
              <a:t>These are high throughput technologies designed to measure global changes in gene-expression profile in different tissue or in response to different condition or treatment.</a:t>
            </a:r>
          </a:p>
          <a:p>
            <a:endParaRPr lang="en-US" dirty="0"/>
          </a:p>
        </p:txBody>
      </p:sp>
    </p:spTree>
    <p:extLst>
      <p:ext uri="{BB962C8B-B14F-4D97-AF65-F5344CB8AC3E}">
        <p14:creationId xmlns:p14="http://schemas.microsoft.com/office/powerpoint/2010/main" xmlns="" val="4253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a:t>
            </a:r>
            <a:r>
              <a:rPr lang="en-US" dirty="0" smtClean="0"/>
              <a:t>…</a:t>
            </a:r>
            <a:endParaRPr lang="en-US" dirty="0"/>
          </a:p>
        </p:txBody>
      </p:sp>
      <p:sp>
        <p:nvSpPr>
          <p:cNvPr id="3" name="Content Placeholder 2"/>
          <p:cNvSpPr>
            <a:spLocks noGrp="1"/>
          </p:cNvSpPr>
          <p:nvPr>
            <p:ph sz="quarter" idx="1"/>
          </p:nvPr>
        </p:nvSpPr>
        <p:spPr/>
        <p:txBody>
          <a:bodyPr/>
          <a:lstStyle/>
          <a:p>
            <a:r>
              <a:rPr lang="en-US" sz="2800" dirty="0" smtClean="0">
                <a:latin typeface="Times New Roman" panose="02020603050405020304" pitchFamily="18" charset="0"/>
                <a:cs typeface="Times New Roman" panose="02020603050405020304" pitchFamily="18" charset="0"/>
              </a:rPr>
              <a:t>Thus this technology is the most powerful tool for gene discovery.</a:t>
            </a:r>
          </a:p>
          <a:p>
            <a:r>
              <a:rPr lang="en-US" sz="2800" dirty="0" err="1" smtClean="0">
                <a:latin typeface="Times New Roman" panose="02020603050405020304" pitchFamily="18" charset="0"/>
                <a:cs typeface="Times New Roman" panose="02020603050405020304" pitchFamily="18" charset="0"/>
              </a:rPr>
              <a:t>Howevere</a:t>
            </a:r>
            <a:r>
              <a:rPr lang="en-US" sz="2800" dirty="0" smtClean="0">
                <a:latin typeface="Times New Roman" panose="02020603050405020304" pitchFamily="18" charset="0"/>
                <a:cs typeface="Times New Roman" panose="02020603050405020304" pitchFamily="18" charset="0"/>
              </a:rPr>
              <a:t> it has wider application in the development of </a:t>
            </a:r>
            <a:r>
              <a:rPr lang="en-US" sz="2800" dirty="0" err="1" smtClean="0">
                <a:latin typeface="Times New Roman" panose="02020603050405020304" pitchFamily="18" charset="0"/>
                <a:cs typeface="Times New Roman" panose="02020603050405020304" pitchFamily="18" charset="0"/>
              </a:rPr>
              <a:t>gm</a:t>
            </a:r>
            <a:r>
              <a:rPr lang="en-US" sz="2800" dirty="0" smtClean="0">
                <a:latin typeface="Times New Roman" panose="02020603050405020304" pitchFamily="18" charset="0"/>
                <a:cs typeface="Times New Roman" panose="02020603050405020304" pitchFamily="18" charset="0"/>
              </a:rPr>
              <a:t> crops .</a:t>
            </a:r>
          </a:p>
          <a:p>
            <a:r>
              <a:rPr lang="en-US" sz="2800" dirty="0" smtClean="0">
                <a:latin typeface="Times New Roman" panose="02020603050405020304" pitchFamily="18" charset="0"/>
                <a:cs typeface="Times New Roman" panose="02020603050405020304" pitchFamily="18" charset="0"/>
              </a:rPr>
              <a:t>For </a:t>
            </a:r>
            <a:r>
              <a:rPr lang="en-US" sz="2800" dirty="0" err="1" smtClean="0">
                <a:latin typeface="Times New Roman" panose="02020603050405020304" pitchFamily="18" charset="0"/>
                <a:cs typeface="Times New Roman" panose="02020603050405020304" pitchFamily="18" charset="0"/>
              </a:rPr>
              <a:t>example,for</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analysing</a:t>
            </a:r>
            <a:r>
              <a:rPr lang="en-US" sz="2800" dirty="0" smtClean="0">
                <a:latin typeface="Times New Roman" panose="02020603050405020304" pitchFamily="18" charset="0"/>
                <a:cs typeface="Times New Roman" panose="02020603050405020304" pitchFamily="18" charset="0"/>
              </a:rPr>
              <a:t> the effect of genetic modification upon the regulation of other gene in the genome.</a:t>
            </a:r>
          </a:p>
          <a:p>
            <a:endParaRPr lang="en-US" dirty="0"/>
          </a:p>
        </p:txBody>
      </p:sp>
    </p:spTree>
    <p:extLst>
      <p:ext uri="{BB962C8B-B14F-4D97-AF65-F5344CB8AC3E}">
        <p14:creationId xmlns:p14="http://schemas.microsoft.com/office/powerpoint/2010/main" xmlns="" val="20169338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a:latin typeface="Times New Roman" panose="02020603050405020304" pitchFamily="18" charset="0"/>
                <a:cs typeface="Times New Roman" panose="02020603050405020304" pitchFamily="18" charset="0"/>
              </a:rPr>
              <a:t>T</a:t>
            </a:r>
            <a:r>
              <a:rPr lang="en-US" dirty="0" smtClean="0">
                <a:latin typeface="Times New Roman" panose="02020603050405020304" pitchFamily="18" charset="0"/>
                <a:cs typeface="Times New Roman" panose="02020603050405020304" pitchFamily="18" charset="0"/>
              </a:rPr>
              <a:t>here are now extensive </a:t>
            </a:r>
            <a:r>
              <a:rPr lang="en-US" dirty="0" err="1" smtClean="0">
                <a:latin typeface="Times New Roman" panose="02020603050405020304" pitchFamily="18" charset="0"/>
                <a:cs typeface="Times New Roman" panose="02020603050405020304" pitchFamily="18" charset="0"/>
              </a:rPr>
              <a:t>transcriptomics</a:t>
            </a:r>
            <a:r>
              <a:rPr lang="en-US" dirty="0" smtClean="0">
                <a:latin typeface="Times New Roman" panose="02020603050405020304" pitchFamily="18" charset="0"/>
                <a:cs typeface="Times New Roman" panose="02020603050405020304" pitchFamily="18" charset="0"/>
              </a:rPr>
              <a:t> resources available for </a:t>
            </a:r>
            <a:r>
              <a:rPr lang="en-US" dirty="0" err="1" smtClean="0">
                <a:latin typeface="Times New Roman" panose="02020603050405020304" pitchFamily="18" charset="0"/>
                <a:cs typeface="Times New Roman" panose="02020603050405020304" pitchFamily="18" charset="0"/>
              </a:rPr>
              <a:t>rearchers</a:t>
            </a:r>
            <a:r>
              <a:rPr lang="en-US" dirty="0" smtClean="0">
                <a:latin typeface="Times New Roman" panose="02020603050405020304" pitchFamily="18" charset="0"/>
                <a:cs typeface="Times New Roman" panose="02020603050405020304" pitchFamily="18" charset="0"/>
              </a:rPr>
              <a:t> ,from centralized microarray facilities that will </a:t>
            </a:r>
            <a:r>
              <a:rPr lang="en-US" dirty="0" err="1" smtClean="0">
                <a:latin typeface="Times New Roman" panose="02020603050405020304" pitchFamily="18" charset="0"/>
                <a:cs typeface="Times New Roman" panose="02020603050405020304" pitchFamily="18" charset="0"/>
              </a:rPr>
              <a:t>analyse</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rna</a:t>
            </a:r>
            <a:r>
              <a:rPr lang="en-US" dirty="0" smtClean="0">
                <a:latin typeface="Times New Roman" panose="02020603050405020304" pitchFamily="18" charset="0"/>
                <a:cs typeface="Times New Roman" panose="02020603050405020304" pitchFamily="18" charset="0"/>
              </a:rPr>
              <a:t> samples to the wide range of expression data stored in various online data bases</a:t>
            </a:r>
          </a:p>
          <a:p>
            <a:endParaRPr lang="en-US" dirty="0"/>
          </a:p>
        </p:txBody>
      </p:sp>
    </p:spTree>
    <p:extLst>
      <p:ext uri="{BB962C8B-B14F-4D97-AF65-F5344CB8AC3E}">
        <p14:creationId xmlns:p14="http://schemas.microsoft.com/office/powerpoint/2010/main" xmlns="" val="10046826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INERTACTOMICS</a:t>
            </a:r>
          </a:p>
        </p:txBody>
      </p:sp>
      <p:sp>
        <p:nvSpPr>
          <p:cNvPr id="3" name="Content Placeholder 2"/>
          <p:cNvSpPr>
            <a:spLocks noGrp="1"/>
          </p:cNvSpPr>
          <p:nvPr>
            <p:ph sz="quarter" idx="1"/>
          </p:nvPr>
        </p:nvSpPr>
        <p:spPr/>
        <p:txBody>
          <a:bodyPr/>
          <a:lstStyle/>
          <a:p>
            <a:r>
              <a:rPr lang="en-US" dirty="0" smtClean="0">
                <a:latin typeface="Times New Roman" panose="02020603050405020304" pitchFamily="18" charset="0"/>
                <a:cs typeface="Times New Roman" panose="02020603050405020304" pitchFamily="18" charset="0"/>
              </a:rPr>
              <a:t>One of the most recent technologies aimed to study the interactions between </a:t>
            </a:r>
            <a:r>
              <a:rPr lang="en-US" dirty="0" err="1" smtClean="0">
                <a:latin typeface="Times New Roman" panose="02020603050405020304" pitchFamily="18" charset="0"/>
                <a:cs typeface="Times New Roman" panose="02020603050405020304" pitchFamily="18" charset="0"/>
              </a:rPr>
              <a:t>protiens</a:t>
            </a:r>
            <a:r>
              <a:rPr lang="en-US" dirty="0" smtClean="0">
                <a:latin typeface="Times New Roman" panose="02020603050405020304" pitchFamily="18" charset="0"/>
                <a:cs typeface="Times New Roman" panose="02020603050405020304" pitchFamily="18" charset="0"/>
              </a:rPr>
              <a:t>: the </a:t>
            </a:r>
            <a:r>
              <a:rPr lang="en-US" dirty="0" err="1" smtClean="0">
                <a:latin typeface="Times New Roman" panose="02020603050405020304" pitchFamily="18" charset="0"/>
                <a:cs typeface="Times New Roman" panose="02020603050405020304" pitchFamily="18" charset="0"/>
              </a:rPr>
              <a:t>interactomics</a:t>
            </a:r>
            <a:r>
              <a:rPr lang="en-US" dirty="0" smtClean="0">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Technologies involved the two hybrid assays and </a:t>
            </a:r>
            <a:r>
              <a:rPr lang="en-US" dirty="0" err="1" smtClean="0">
                <a:latin typeface="Times New Roman" panose="02020603050405020304" pitchFamily="18" charset="0"/>
                <a:cs typeface="Times New Roman" panose="02020603050405020304" pitchFamily="18" charset="0"/>
              </a:rPr>
              <a:t>protien</a:t>
            </a:r>
            <a:r>
              <a:rPr lang="en-US" dirty="0" smtClean="0">
                <a:latin typeface="Times New Roman" panose="02020603050405020304" pitchFamily="18" charset="0"/>
                <a:cs typeface="Times New Roman" panose="02020603050405020304" pitchFamily="18" charset="0"/>
              </a:rPr>
              <a:t> microarrays to determine </a:t>
            </a:r>
            <a:r>
              <a:rPr lang="en-US" dirty="0" err="1" smtClean="0">
                <a:latin typeface="Times New Roman" panose="02020603050405020304" pitchFamily="18" charset="0"/>
                <a:cs typeface="Times New Roman" panose="02020603050405020304" pitchFamily="18" charset="0"/>
              </a:rPr>
              <a:t>protien-protien</a:t>
            </a:r>
            <a:r>
              <a:rPr lang="en-US" dirty="0" smtClean="0">
                <a:latin typeface="Times New Roman" panose="02020603050405020304" pitchFamily="18" charset="0"/>
                <a:cs typeface="Times New Roman" panose="02020603050405020304" pitchFamily="18" charset="0"/>
              </a:rPr>
              <a:t> interactions.</a:t>
            </a:r>
          </a:p>
          <a:p>
            <a:endParaRPr lang="en-US" dirty="0"/>
          </a:p>
        </p:txBody>
      </p:sp>
    </p:spTree>
    <p:extLst>
      <p:ext uri="{BB962C8B-B14F-4D97-AF65-F5344CB8AC3E}">
        <p14:creationId xmlns:p14="http://schemas.microsoft.com/office/powerpoint/2010/main" xmlns="" val="15057289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a:t>The </a:t>
            </a:r>
            <a:r>
              <a:rPr lang="en-US" dirty="0" err="1"/>
              <a:t>interactome</a:t>
            </a:r>
            <a:r>
              <a:rPr lang="en-US" dirty="0"/>
              <a:t> is displayed as a network of </a:t>
            </a:r>
            <a:r>
              <a:rPr lang="en-US" dirty="0" err="1"/>
              <a:t>interactions,in</a:t>
            </a:r>
            <a:r>
              <a:rPr lang="en-US" dirty="0"/>
              <a:t> which certain </a:t>
            </a:r>
            <a:r>
              <a:rPr lang="en-US" dirty="0" err="1"/>
              <a:t>protiens</a:t>
            </a:r>
            <a:r>
              <a:rPr lang="en-US" dirty="0"/>
              <a:t> form nodes with connection to many other </a:t>
            </a:r>
            <a:r>
              <a:rPr lang="en-US" dirty="0" err="1"/>
              <a:t>protiens</a:t>
            </a:r>
            <a:r>
              <a:rPr lang="en-US" dirty="0"/>
              <a:t> ,others are more peripheral with one or a few partners.</a:t>
            </a:r>
          </a:p>
          <a:p>
            <a:endParaRPr lang="en-US" dirty="0"/>
          </a:p>
        </p:txBody>
      </p:sp>
    </p:spTree>
    <p:extLst>
      <p:ext uri="{BB962C8B-B14F-4D97-AF65-F5344CB8AC3E}">
        <p14:creationId xmlns:p14="http://schemas.microsoft.com/office/powerpoint/2010/main" xmlns="" val="2509716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Greener genetic engineering</a:t>
            </a:r>
            <a:endParaRPr lang="en-US" dirty="0"/>
          </a:p>
        </p:txBody>
      </p:sp>
      <p:sp>
        <p:nvSpPr>
          <p:cNvPr id="3" name="Content Placeholder 2"/>
          <p:cNvSpPr>
            <a:spLocks noGrp="1"/>
          </p:cNvSpPr>
          <p:nvPr>
            <p:ph sz="quarter" idx="1"/>
          </p:nvPr>
        </p:nvSpPr>
        <p:spPr/>
        <p:txBody>
          <a:bodyPr>
            <a:normAutofit lnSpcReduction="10000"/>
          </a:bodyPr>
          <a:lstStyle/>
          <a:p>
            <a:pPr algn="just"/>
            <a:r>
              <a:rPr lang="en-US" dirty="0" smtClean="0">
                <a:latin typeface="Times New Roman" pitchFamily="18" charset="0"/>
                <a:cs typeface="Times New Roman" pitchFamily="18" charset="0"/>
              </a:rPr>
              <a:t>Although many of the products of plant biotechnology on the market today already offer real environment and health benefits, considerable opposition to GM crops remains. However, new approaches to GM crop production are becoming apparent and might help to make the technology more acceptable.</a:t>
            </a:r>
          </a:p>
          <a:p>
            <a:pPr algn="just"/>
            <a:r>
              <a:rPr lang="en-US" dirty="0" smtClean="0">
                <a:latin typeface="Times New Roman" pitchFamily="18" charset="0"/>
                <a:cs typeface="Times New Roman" pitchFamily="18" charset="0"/>
              </a:rPr>
              <a:t> We have already seen that some of the concerns about GM crops stem from a perception of the potential dangers of inserting foreign genes into plants. One particular concern relates to the use of antibiotic marker genes, and the possibility that the widespread dispersal of such genes may contribute to the development of antibiotic-resistant pathogens. </a:t>
            </a:r>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Proteomics </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just"/>
            <a:r>
              <a:rPr lang="en-US" dirty="0" smtClean="0">
                <a:latin typeface="Times New Roman" panose="02020603050405020304" pitchFamily="18" charset="0"/>
                <a:cs typeface="Times New Roman" panose="02020603050405020304" pitchFamily="18" charset="0"/>
              </a:rPr>
              <a:t>The nature of transcriptomics lends itself to high-throughput technologies (since mRNA differ only by nucleic acid sequence), the platforms available for proteomics are more limited in capacity to analyze entire proteomics. The important thing about proteomics is that the </a:t>
            </a:r>
            <a:r>
              <a:rPr lang="en-US" dirty="0" err="1" smtClean="0">
                <a:latin typeface="Times New Roman" panose="02020603050405020304" pitchFamily="18" charset="0"/>
                <a:cs typeface="Times New Roman" panose="02020603050405020304" pitchFamily="18" charset="0"/>
              </a:rPr>
              <a:t>transcriptome</a:t>
            </a:r>
            <a:r>
              <a:rPr lang="en-US" dirty="0" smtClean="0">
                <a:latin typeface="Times New Roman" panose="02020603050405020304" pitchFamily="18" charset="0"/>
                <a:cs typeface="Times New Roman" panose="02020603050405020304" pitchFamily="18" charset="0"/>
              </a:rPr>
              <a:t> is often used as shorthand for gene expression of a sample. It is true for many proteins that mRNA level is a good indicator of protein expression.</a:t>
            </a:r>
          </a:p>
          <a:p>
            <a:pPr algn="just"/>
            <a:r>
              <a:rPr lang="en-US" dirty="0" smtClean="0">
                <a:latin typeface="Times New Roman" panose="02020603050405020304" pitchFamily="18" charset="0"/>
                <a:cs typeface="Times New Roman" panose="02020603050405020304" pitchFamily="18" charset="0"/>
              </a:rPr>
              <a:t>In plant cell proteome, extensive characterization of the proteins found in different subcellular compartments, including the nucleus, chloroplast, mitochondria, plasma membrane and cell wall</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3915313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Metabolomics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just"/>
            <a:r>
              <a:rPr lang="en-US" dirty="0" smtClean="0"/>
              <a:t>Metabolomics is the scientific study of chemical process involving metabolites, the small molecule intermediates and products of metabolism.</a:t>
            </a:r>
          </a:p>
          <a:p>
            <a:pPr algn="just"/>
            <a:r>
              <a:rPr lang="en-US" dirty="0" smtClean="0"/>
              <a:t>One of the important finding about metabolic investigation is that genetic engineering is a precise science with fewer differences in metabolite concentrations between a transformed plant and control plant between different varieties of same plant.</a:t>
            </a:r>
            <a:endParaRPr lang="en-US" dirty="0"/>
          </a:p>
        </p:txBody>
      </p:sp>
    </p:spTree>
    <p:extLst>
      <p:ext uri="{BB962C8B-B14F-4D97-AF65-F5344CB8AC3E}">
        <p14:creationId xmlns:p14="http://schemas.microsoft.com/office/powerpoint/2010/main" xmlns="" val="18883451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Times New Roman" panose="02020603050405020304" pitchFamily="18" charset="0"/>
                <a:cs typeface="Times New Roman" panose="02020603050405020304" pitchFamily="18" charset="0"/>
              </a:rPr>
              <a:t>System biology</a:t>
            </a: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just"/>
            <a:r>
              <a:rPr lang="en-US" dirty="0" smtClean="0"/>
              <a:t>System biology attempts to integrate the information from different strands of functional genomics. One of the major problems facing genomic scientists is not only how to store or annotate this data in a reliable and accessible form, but also how to integrate the finding of disparate experiments.</a:t>
            </a:r>
            <a:endParaRPr lang="en-US" dirty="0"/>
          </a:p>
        </p:txBody>
      </p:sp>
    </p:spTree>
    <p:extLst>
      <p:ext uri="{BB962C8B-B14F-4D97-AF65-F5344CB8AC3E}">
        <p14:creationId xmlns:p14="http://schemas.microsoft.com/office/powerpoint/2010/main" xmlns="" val="17586468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Summary </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just"/>
            <a:r>
              <a:rPr lang="en-US" dirty="0" smtClean="0">
                <a:latin typeface="Times New Roman" panose="02020603050405020304" pitchFamily="18" charset="0"/>
                <a:cs typeface="Times New Roman" panose="02020603050405020304" pitchFamily="18" charset="0"/>
              </a:rPr>
              <a:t>This chapter attempted to predict the future direction of plant biotechnology applied to crop improvement. Our knowledge of plant biology is accelerating as new genomic tools are applied and these tools are enabling the discovery of genes that play important role in agronomic traits, and it is  really unavoidable that this knowledge will be used in crop improvement.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0670903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2438400"/>
            <a:ext cx="7010400" cy="4035552"/>
          </a:xfrm>
        </p:spPr>
        <p:txBody>
          <a:bodyPr>
            <a:normAutofit/>
          </a:bodyPr>
          <a:lstStyle/>
          <a:p>
            <a:pPr marL="0" indent="0">
              <a:buNone/>
            </a:pPr>
            <a:r>
              <a:rPr lang="en-US" sz="8000" b="1" dirty="0" smtClean="0">
                <a:solidFill>
                  <a:schemeClr val="accent1">
                    <a:lumMod val="75000"/>
                  </a:schemeClr>
                </a:solidFill>
                <a:latin typeface="Algerian" pitchFamily="82" charset="0"/>
              </a:rPr>
              <a:t>THANK YOU</a:t>
            </a:r>
            <a:endParaRPr lang="en-US" sz="8000" b="1" dirty="0">
              <a:solidFill>
                <a:schemeClr val="accent1">
                  <a:lumMod val="75000"/>
                </a:schemeClr>
              </a:solidFill>
              <a:latin typeface="Algerian" pitchFamily="82" charset="0"/>
            </a:endParaRPr>
          </a:p>
        </p:txBody>
      </p:sp>
    </p:spTree>
    <p:extLst>
      <p:ext uri="{BB962C8B-B14F-4D97-AF65-F5344CB8AC3E}">
        <p14:creationId xmlns:p14="http://schemas.microsoft.com/office/powerpoint/2010/main" xmlns="" val="4248177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0438"/>
          </a:xfrm>
        </p:spPr>
        <p:txBody>
          <a:bodyPr>
            <a:normAutofit fontScale="90000"/>
          </a:bodyPr>
          <a:lstStyle/>
          <a:p>
            <a:r>
              <a:rPr lang="en-US" sz="4000" dirty="0" smtClean="0">
                <a:latin typeface="Times New Roman" pitchFamily="18" charset="0"/>
                <a:cs typeface="Times New Roman" pitchFamily="18" charset="0"/>
              </a:rPr>
              <a:t>Genetic manipulation of complex agronomic traits</a:t>
            </a:r>
            <a:r>
              <a:rPr lang="en-US" dirty="0" smtClean="0"/>
              <a:t/>
            </a:r>
            <a:br>
              <a:rPr lang="en-US" dirty="0" smtClean="0"/>
            </a:br>
            <a:endParaRPr lang="en-US" dirty="0"/>
          </a:p>
        </p:txBody>
      </p:sp>
      <p:sp>
        <p:nvSpPr>
          <p:cNvPr id="3" name="Content Placeholder 2"/>
          <p:cNvSpPr>
            <a:spLocks noGrp="1"/>
          </p:cNvSpPr>
          <p:nvPr>
            <p:ph sz="quarter" idx="1"/>
          </p:nvPr>
        </p:nvSpPr>
        <p:spPr>
          <a:xfrm>
            <a:off x="457200" y="1295400"/>
            <a:ext cx="8229600" cy="4830763"/>
          </a:xfrm>
        </p:spPr>
        <p:txBody>
          <a:bodyPr>
            <a:normAutofit/>
          </a:bodyPr>
          <a:lstStyle/>
          <a:p>
            <a:pPr algn="just"/>
            <a:r>
              <a:rPr lang="en-US" dirty="0" smtClean="0">
                <a:latin typeface="Times New Roman" pitchFamily="18" charset="0"/>
                <a:cs typeface="Times New Roman" pitchFamily="18" charset="0"/>
              </a:rPr>
              <a:t>The removal of undesirable markers genes has been coupled with an increased emphasis on using plant genes in preference to bacterial or animal genes. Gene transfer from widely differing organisms and the creation of publicly perceived `</a:t>
            </a:r>
            <a:r>
              <a:rPr lang="en-US" dirty="0" err="1" smtClean="0">
                <a:latin typeface="Times New Roman" pitchFamily="18" charset="0"/>
                <a:cs typeface="Times New Roman" pitchFamily="18" charset="0"/>
              </a:rPr>
              <a:t>frankenfoods</a:t>
            </a:r>
            <a:r>
              <a:rPr lang="en-US" dirty="0" smtClean="0">
                <a:latin typeface="Times New Roman" pitchFamily="18" charset="0"/>
                <a:cs typeface="Times New Roman" pitchFamily="18" charset="0"/>
              </a:rPr>
              <a:t>` is avoided, and the emphasis shifts towards modification of plant growth, development, and physiology to bring about the desired changes. This new strategy could bring benefits to the developed and developing world alike. This approach involves identifying plant genes to produce agronomic benefits.</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r>
              <a:rPr lang="en-US" dirty="0" smtClean="0"/>
              <a:t> </a:t>
            </a:r>
            <a:endParaRPr lang="en-US" dirty="0"/>
          </a:p>
        </p:txBody>
      </p:sp>
      <p:sp>
        <p:nvSpPr>
          <p:cNvPr id="3" name="Content Placeholder 2"/>
          <p:cNvSpPr>
            <a:spLocks noGrp="1"/>
          </p:cNvSpPr>
          <p:nvPr>
            <p:ph sz="quarter" idx="1"/>
          </p:nvPr>
        </p:nvSpPr>
        <p:spPr>
          <a:xfrm>
            <a:off x="457200" y="457200"/>
            <a:ext cx="8229600" cy="5668963"/>
          </a:xfrm>
        </p:spPr>
        <p:txBody>
          <a:bodyPr>
            <a:normAutofit/>
          </a:bodyPr>
          <a:lstStyle/>
          <a:p>
            <a:endParaRPr lang="en-US" dirty="0" smtClean="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Introduction of Arabidopsis LEAFY gene into rice that accelerates flowering just enough to allow two crops per year, with only a small reduction of yield per year.</a:t>
            </a:r>
          </a:p>
          <a:p>
            <a:pPr algn="just"/>
            <a:r>
              <a:rPr lang="en-US" sz="3200" dirty="0" smtClean="0">
                <a:latin typeface="Times New Roman" pitchFamily="18" charset="0"/>
                <a:cs typeface="Times New Roman" pitchFamily="18" charset="0"/>
              </a:rPr>
              <a:t>Similar approaches have been taken to speed up the reproductive development of citrus trees. </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r>
              <a:rPr lang="en-US" dirty="0" smtClean="0"/>
              <a:t> </a:t>
            </a:r>
            <a:endParaRPr lang="en-US" dirty="0"/>
          </a:p>
        </p:txBody>
      </p:sp>
      <p:sp>
        <p:nvSpPr>
          <p:cNvPr id="3" name="Content Placeholder 2"/>
          <p:cNvSpPr>
            <a:spLocks noGrp="1"/>
          </p:cNvSpPr>
          <p:nvPr>
            <p:ph sz="quarter" idx="1"/>
          </p:nvPr>
        </p:nvSpPr>
        <p:spPr>
          <a:xfrm>
            <a:off x="457200" y="533400"/>
            <a:ext cx="8229600" cy="5592763"/>
          </a:xfrm>
        </p:spPr>
        <p:txBody>
          <a:bodyPr>
            <a:normAutofit/>
          </a:bodyPr>
          <a:lstStyle/>
          <a:p>
            <a:pPr algn="just"/>
            <a:r>
              <a:rPr lang="en-US" dirty="0" smtClean="0">
                <a:latin typeface="Times New Roman" pitchFamily="18" charset="0"/>
                <a:cs typeface="Times New Roman" pitchFamily="18" charset="0"/>
              </a:rPr>
              <a:t>The development of dwarf strains of cereals like wheat and rice led to the green revolution of the 1960s and 1970s, which transformed countries like India into net wheat exporters. Borlaug was awarded the Nobel Prize for peace for his pioneering work in this area. Dwarf strains are generally higher-yielding as less of the </a:t>
            </a:r>
            <a:r>
              <a:rPr lang="en-US" dirty="0" err="1" smtClean="0">
                <a:latin typeface="Times New Roman" pitchFamily="18" charset="0"/>
                <a:cs typeface="Times New Roman" pitchFamily="18" charset="0"/>
              </a:rPr>
              <a:t>photoassimilate</a:t>
            </a:r>
            <a:r>
              <a:rPr lang="en-US" dirty="0" smtClean="0">
                <a:latin typeface="Times New Roman" pitchFamily="18" charset="0"/>
                <a:cs typeface="Times New Roman" pitchFamily="18" charset="0"/>
              </a:rPr>
              <a:t> goes into growth and more goes into the grain. They Also have the advantage of being less prone to damage from wind and rain. </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r>
              <a:rPr lang="en-US" dirty="0" smtClean="0"/>
              <a:t> </a:t>
            </a:r>
            <a:endParaRPr lang="en-US" dirty="0"/>
          </a:p>
        </p:txBody>
      </p:sp>
      <p:sp>
        <p:nvSpPr>
          <p:cNvPr id="3" name="Content Placeholder 2"/>
          <p:cNvSpPr>
            <a:spLocks noGrp="1"/>
          </p:cNvSpPr>
          <p:nvPr>
            <p:ph sz="quarter" idx="1"/>
          </p:nvPr>
        </p:nvSpPr>
        <p:spPr>
          <a:xfrm>
            <a:off x="457200" y="228600"/>
            <a:ext cx="8229600" cy="5897563"/>
          </a:xfrm>
        </p:spPr>
        <p:txBody>
          <a:bodyPr>
            <a:normAutofit lnSpcReduction="10000"/>
          </a:bodyPr>
          <a:lstStyle/>
          <a:p>
            <a:pPr algn="just"/>
            <a:r>
              <a:rPr lang="en-US" sz="3200" dirty="0" smtClean="0">
                <a:latin typeface="Times New Roman" pitchFamily="18" charset="0"/>
                <a:cs typeface="Times New Roman" pitchFamily="18" charset="0"/>
              </a:rPr>
              <a:t>The pressures to make GM technology more acceptable combined with the scientific opportunities presented by the genomics revolution point the way forward for a new paradigm of crop improvement; molecular breeding. </a:t>
            </a:r>
          </a:p>
          <a:p>
            <a:pPr algn="just"/>
            <a:r>
              <a:rPr lang="en-US" sz="3200" dirty="0" smtClean="0">
                <a:latin typeface="Times New Roman" pitchFamily="18" charset="0"/>
                <a:cs typeface="Times New Roman" pitchFamily="18" charset="0"/>
              </a:rPr>
              <a:t>This describes a set of approaches and technologies that integrate genetic technologies with conventional breeding. To fully appreciate this, it is necessary to consider the nature of the information and technologies that might contribute to this new approach, as follows</a:t>
            </a:r>
            <a:r>
              <a:rPr lang="en-US" dirty="0" smtClean="0">
                <a:latin typeface="Times New Roman" pitchFamily="18" charset="0"/>
                <a:cs typeface="Times New Roman" pitchFamily="18" charset="0"/>
              </a:rPr>
              <a:t>.</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r>
              <a:rPr lang="en-US" dirty="0" smtClean="0"/>
              <a:t> </a:t>
            </a:r>
            <a:endParaRPr lang="en-US" dirty="0"/>
          </a:p>
        </p:txBody>
      </p:sp>
      <p:sp>
        <p:nvSpPr>
          <p:cNvPr id="3" name="Content Placeholder 2"/>
          <p:cNvSpPr>
            <a:spLocks noGrp="1"/>
          </p:cNvSpPr>
          <p:nvPr>
            <p:ph sz="quarter" idx="1"/>
          </p:nvPr>
        </p:nvSpPr>
        <p:spPr>
          <a:xfrm>
            <a:off x="457200" y="304800"/>
            <a:ext cx="8229600" cy="5821363"/>
          </a:xfrm>
        </p:spPr>
        <p:txBody>
          <a:bodyPr>
            <a:normAutofit/>
          </a:bodyPr>
          <a:lstStyle/>
          <a:p>
            <a:pPr marL="514350" lvl="0" indent="-514350" algn="just">
              <a:buFont typeface="+mj-lt"/>
              <a:buAutoNum type="arabicPeriod"/>
            </a:pPr>
            <a:r>
              <a:rPr lang="en-US" sz="3200" dirty="0" smtClean="0">
                <a:latin typeface="Times New Roman" pitchFamily="18" charset="0"/>
                <a:cs typeface="Times New Roman" pitchFamily="18" charset="0"/>
              </a:rPr>
              <a:t>The identification of genes that play a role in determining agronomic traits.</a:t>
            </a:r>
          </a:p>
          <a:p>
            <a:pPr marL="514350" lvl="0" indent="-514350" algn="just">
              <a:buFont typeface="+mj-lt"/>
              <a:buAutoNum type="arabicPeriod" startAt="2"/>
            </a:pPr>
            <a:r>
              <a:rPr lang="en-US" sz="3200" dirty="0">
                <a:latin typeface="Times New Roman" pitchFamily="18" charset="0"/>
                <a:cs typeface="Times New Roman" pitchFamily="18" charset="0"/>
              </a:rPr>
              <a:t>The elucidation of pathways and systems that underpin complex traits</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a:p>
            <a:pPr marL="514350" lvl="0" indent="-514350" algn="just">
              <a:buFont typeface="+mj-lt"/>
              <a:buAutoNum type="arabicPeriod" startAt="2"/>
            </a:pPr>
            <a:r>
              <a:rPr lang="en-US" sz="3200" dirty="0">
                <a:latin typeface="Times New Roman" pitchFamily="18" charset="0"/>
                <a:cs typeface="Times New Roman" pitchFamily="18" charset="0"/>
              </a:rPr>
              <a:t>The ability to transfer multiple genes into crop plants. Many of the complex traits of interest will require modification of several genes.</a:t>
            </a:r>
            <a:endParaRPr lang="en-US" sz="3200" dirty="0"/>
          </a:p>
          <a:p>
            <a:pPr marL="0" lvl="0" indent="0" algn="just">
              <a:buNone/>
            </a:pPr>
            <a:r>
              <a:rPr lang="en-US" sz="3200"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147</TotalTime>
  <Words>1915</Words>
  <Application>Microsoft Office PowerPoint</Application>
  <PresentationFormat>On-screen Show (4:3)</PresentationFormat>
  <Paragraphs>127</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Oriel</vt:lpstr>
      <vt:lpstr>Slide 1</vt:lpstr>
      <vt:lpstr>Beyond genetically modified crops </vt:lpstr>
      <vt:lpstr>INTRODUCTION</vt:lpstr>
      <vt:lpstr>Greener genetic engineering</vt:lpstr>
      <vt:lpstr>Genetic manipulation of complex agronomic traits </vt:lpstr>
      <vt:lpstr> </vt:lpstr>
      <vt:lpstr> </vt:lpstr>
      <vt:lpstr> </vt:lpstr>
      <vt:lpstr> </vt:lpstr>
      <vt:lpstr>IDENTIFICATION OF GENES ASSOCIATED WITH DESIRABLE TRAITS</vt:lpstr>
      <vt:lpstr>TYPES OF MARKERS OR MILESSTONES</vt:lpstr>
      <vt:lpstr>GENETIC MARKERS</vt:lpstr>
      <vt:lpstr>2.PHYSICAL MARKERS:</vt:lpstr>
      <vt:lpstr>TYPES OF POLYMORPHISM  </vt:lpstr>
      <vt:lpstr>2.SIMPLE SEQUENCE REPEATS</vt:lpstr>
      <vt:lpstr>Example of snps and ssr</vt:lpstr>
      <vt:lpstr>QUANTITATIVE TRAIT LOCI</vt:lpstr>
      <vt:lpstr>METHODS TO IDENTIFY GENE INVOLVED IN QUANTITATIVE TRAIT</vt:lpstr>
      <vt:lpstr>CONT…</vt:lpstr>
      <vt:lpstr>2.ASSOCIATION MAPPING</vt:lpstr>
      <vt:lpstr>Only a relatively small number of genes responsible for QTLs have been identified Several identified genes encode regulatory proteins involved in flowering time. </vt:lpstr>
      <vt:lpstr>Investigating gene function by reverse genetics</vt:lpstr>
      <vt:lpstr>Insertional mutagenesis</vt:lpstr>
      <vt:lpstr>Reverse genetics</vt:lpstr>
      <vt:lpstr> </vt:lpstr>
      <vt:lpstr>Methods </vt:lpstr>
      <vt:lpstr> </vt:lpstr>
      <vt:lpstr> </vt:lpstr>
      <vt:lpstr> </vt:lpstr>
      <vt:lpstr>Advantage</vt:lpstr>
      <vt:lpstr>Limitations</vt:lpstr>
      <vt:lpstr>TILLING</vt:lpstr>
      <vt:lpstr>Slide 33</vt:lpstr>
      <vt:lpstr>UNDERSTANDING THE GENE FUNCTION WITHIN THE GENOMIC CONTEXT: FUNCTIONAL GENOMICS</vt:lpstr>
      <vt:lpstr>transcriptomics</vt:lpstr>
      <vt:lpstr>Cont…</vt:lpstr>
      <vt:lpstr>Slide 37</vt:lpstr>
      <vt:lpstr>INERTACTOMICS</vt:lpstr>
      <vt:lpstr>Slide 39</vt:lpstr>
      <vt:lpstr>Proteomics </vt:lpstr>
      <vt:lpstr>Metabolomics</vt:lpstr>
      <vt:lpstr>System biology</vt:lpstr>
      <vt:lpstr>Summary </vt:lpstr>
      <vt:lpstr>Slide 44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fariha arif</dc:creator>
  <cp:lastModifiedBy>Ambreen Zafarullah</cp:lastModifiedBy>
  <cp:revision>29</cp:revision>
  <dcterms:created xsi:type="dcterms:W3CDTF">2006-08-16T00:00:00Z</dcterms:created>
  <dcterms:modified xsi:type="dcterms:W3CDTF">2020-05-03T20:15:43Z</dcterms:modified>
</cp:coreProperties>
</file>